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428" r:id="rId2"/>
    <p:sldId id="407" r:id="rId3"/>
    <p:sldId id="398" r:id="rId4"/>
    <p:sldId id="417" r:id="rId5"/>
    <p:sldId id="397" r:id="rId6"/>
    <p:sldId id="405" r:id="rId7"/>
    <p:sldId id="263" r:id="rId8"/>
    <p:sldId id="429" r:id="rId9"/>
    <p:sldId id="259" r:id="rId10"/>
    <p:sldId id="425" r:id="rId11"/>
    <p:sldId id="431" r:id="rId12"/>
    <p:sldId id="426" r:id="rId13"/>
    <p:sldId id="265" r:id="rId14"/>
    <p:sldId id="423" r:id="rId15"/>
    <p:sldId id="433" r:id="rId16"/>
    <p:sldId id="273" r:id="rId17"/>
    <p:sldId id="412" r:id="rId18"/>
    <p:sldId id="434" r:id="rId19"/>
    <p:sldId id="435" r:id="rId20"/>
    <p:sldId id="409" r:id="rId21"/>
    <p:sldId id="410" r:id="rId22"/>
    <p:sldId id="438" r:id="rId23"/>
    <p:sldId id="436" r:id="rId24"/>
    <p:sldId id="439" r:id="rId25"/>
    <p:sldId id="437" r:id="rId26"/>
    <p:sldId id="441" r:id="rId27"/>
    <p:sldId id="440" r:id="rId28"/>
    <p:sldId id="432" r:id="rId29"/>
    <p:sldId id="415" r:id="rId30"/>
    <p:sldId id="413" r:id="rId31"/>
    <p:sldId id="414" r:id="rId32"/>
    <p:sldId id="443" r:id="rId33"/>
    <p:sldId id="442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2615" autoAdjust="0"/>
  </p:normalViewPr>
  <p:slideViewPr>
    <p:cSldViewPr snapToGrid="0">
      <p:cViewPr varScale="1">
        <p:scale>
          <a:sx n="102" d="100"/>
          <a:sy n="102" d="100"/>
        </p:scale>
        <p:origin x="13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76A9A-E0F9-404F-ADCD-F4AFA6FBDB09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925B9A-D230-453A-B8C6-8AAAB5DEEB48}">
      <dgm:prSet phldrT="[Text]" custT="1"/>
      <dgm:spPr>
        <a:solidFill>
          <a:schemeClr val="tx2">
            <a:alpha val="50000"/>
          </a:schemeClr>
        </a:solidFill>
      </dgm:spPr>
      <dgm:t>
        <a:bodyPr/>
        <a:lstStyle/>
        <a:p>
          <a:r>
            <a:rPr lang="en-US" sz="3200" b="1" dirty="0">
              <a:solidFill>
                <a:schemeClr val="bg1"/>
              </a:solidFill>
            </a:rPr>
            <a:t>Employees &amp; Retirees</a:t>
          </a:r>
          <a:endParaRPr lang="en-US" sz="3500" b="1" dirty="0">
            <a:solidFill>
              <a:schemeClr val="bg1"/>
            </a:solidFill>
          </a:endParaRPr>
        </a:p>
      </dgm:t>
    </dgm:pt>
    <dgm:pt modelId="{B79BBE82-137E-43C4-B9F2-37611434E4F6}" type="parTrans" cxnId="{0FEC3D97-C676-4099-84EE-1E62653C2B5C}">
      <dgm:prSet/>
      <dgm:spPr/>
      <dgm:t>
        <a:bodyPr/>
        <a:lstStyle/>
        <a:p>
          <a:endParaRPr lang="en-US"/>
        </a:p>
      </dgm:t>
    </dgm:pt>
    <dgm:pt modelId="{F7845DCB-ED34-4F50-B1B3-D9C9FA920A2C}" type="sibTrans" cxnId="{0FEC3D97-C676-4099-84EE-1E62653C2B5C}">
      <dgm:prSet/>
      <dgm:spPr/>
      <dgm:t>
        <a:bodyPr/>
        <a:lstStyle/>
        <a:p>
          <a:endParaRPr lang="en-US"/>
        </a:p>
      </dgm:t>
    </dgm:pt>
    <dgm:pt modelId="{1A0833E0-F2DD-4F51-ABEE-35F9849E75B9}">
      <dgm:prSet phldrT="[Text]" custT="1"/>
      <dgm:spPr>
        <a:solidFill>
          <a:schemeClr val="tx2">
            <a:alpha val="50000"/>
          </a:schemeClr>
        </a:solidFill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Employer:</a:t>
          </a:r>
        </a:p>
        <a:p>
          <a:r>
            <a:rPr lang="en-US" sz="2000" b="1" dirty="0">
              <a:solidFill>
                <a:schemeClr val="bg1"/>
              </a:solidFill>
            </a:rPr>
            <a:t>Deduct $        &amp; Plan Oversight</a:t>
          </a:r>
        </a:p>
      </dgm:t>
    </dgm:pt>
    <dgm:pt modelId="{FD85C947-757A-4581-99AA-99ABE1B32489}" type="parTrans" cxnId="{8EFEE9C1-2D67-470B-806D-1B774B5AF7D9}">
      <dgm:prSet/>
      <dgm:spPr/>
      <dgm:t>
        <a:bodyPr/>
        <a:lstStyle/>
        <a:p>
          <a:endParaRPr lang="en-US"/>
        </a:p>
      </dgm:t>
    </dgm:pt>
    <dgm:pt modelId="{0831C2B8-7B3D-4319-BA8E-29D89A82597B}" type="sibTrans" cxnId="{8EFEE9C1-2D67-470B-806D-1B774B5AF7D9}">
      <dgm:prSet/>
      <dgm:spPr/>
      <dgm:t>
        <a:bodyPr/>
        <a:lstStyle/>
        <a:p>
          <a:endParaRPr lang="en-US"/>
        </a:p>
      </dgm:t>
    </dgm:pt>
    <dgm:pt modelId="{286568FF-B217-4E76-A068-7C2846B2CF22}">
      <dgm:prSet phldrT="[Text]" custT="1"/>
      <dgm:spPr>
        <a:solidFill>
          <a:schemeClr val="tx2">
            <a:alpha val="50000"/>
          </a:schemeClr>
        </a:solidFill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CCC:</a:t>
          </a:r>
          <a:r>
            <a:rPr lang="en-US" sz="2000" b="1" dirty="0">
              <a:solidFill>
                <a:schemeClr val="bg1"/>
              </a:solidFill>
            </a:rPr>
            <a:t> </a:t>
          </a:r>
        </a:p>
        <a:p>
          <a:r>
            <a:rPr lang="en-US" sz="2000" b="1" dirty="0">
              <a:solidFill>
                <a:schemeClr val="bg1"/>
              </a:solidFill>
            </a:rPr>
            <a:t>Compliance, Approvals     &amp; Questions</a:t>
          </a:r>
        </a:p>
      </dgm:t>
    </dgm:pt>
    <dgm:pt modelId="{20A56C8D-2FF5-4213-9EC9-3EF5BFAC4871}" type="parTrans" cxnId="{455C3163-0760-4971-8EF2-CD559FCD8AF7}">
      <dgm:prSet/>
      <dgm:spPr/>
      <dgm:t>
        <a:bodyPr/>
        <a:lstStyle/>
        <a:p>
          <a:endParaRPr lang="en-US"/>
        </a:p>
      </dgm:t>
    </dgm:pt>
    <dgm:pt modelId="{28DBD9AC-A7BC-4457-84D0-8C9DCA0BB110}" type="sibTrans" cxnId="{455C3163-0760-4971-8EF2-CD559FCD8AF7}">
      <dgm:prSet/>
      <dgm:spPr/>
      <dgm:t>
        <a:bodyPr/>
        <a:lstStyle/>
        <a:p>
          <a:endParaRPr lang="en-US"/>
        </a:p>
      </dgm:t>
    </dgm:pt>
    <dgm:pt modelId="{B984A3CE-F25F-4166-BB19-3036FC264E58}">
      <dgm:prSet phldrT="[Text]" custT="1"/>
      <dgm:spPr>
        <a:solidFill>
          <a:schemeClr val="tx2">
            <a:alpha val="50000"/>
          </a:schemeClr>
        </a:solidFill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Vendor:</a:t>
          </a:r>
        </a:p>
        <a:p>
          <a:r>
            <a:rPr lang="en-US" sz="2000" b="1" dirty="0">
              <a:solidFill>
                <a:schemeClr val="bg1"/>
              </a:solidFill>
            </a:rPr>
            <a:t>Investments &amp; Account Recordkeeper</a:t>
          </a:r>
        </a:p>
      </dgm:t>
    </dgm:pt>
    <dgm:pt modelId="{CFEC1D56-E720-4C05-A7E8-23EDD3BB2EBB}" type="parTrans" cxnId="{EEA00533-217C-485E-BF58-906532A19FD8}">
      <dgm:prSet/>
      <dgm:spPr/>
      <dgm:t>
        <a:bodyPr/>
        <a:lstStyle/>
        <a:p>
          <a:endParaRPr lang="en-US"/>
        </a:p>
      </dgm:t>
    </dgm:pt>
    <dgm:pt modelId="{1283D00E-62DE-4C6B-9F0E-B5B146F93B65}" type="sibTrans" cxnId="{EEA00533-217C-485E-BF58-906532A19FD8}">
      <dgm:prSet/>
      <dgm:spPr/>
      <dgm:t>
        <a:bodyPr/>
        <a:lstStyle/>
        <a:p>
          <a:endParaRPr lang="en-US"/>
        </a:p>
      </dgm:t>
    </dgm:pt>
    <dgm:pt modelId="{C860EF9F-5734-49A2-81CC-727DBD7C139B}">
      <dgm:prSet phldrT="[Text]" custT="1"/>
      <dgm:spPr>
        <a:solidFill>
          <a:schemeClr val="tx2">
            <a:alpha val="50000"/>
          </a:schemeClr>
        </a:solidFill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bg1"/>
              </a:solidFill>
            </a:rPr>
            <a:t>Advisor:</a:t>
          </a:r>
          <a:r>
            <a:rPr lang="en-US" sz="2800" b="1" dirty="0">
              <a:solidFill>
                <a:schemeClr val="bg1"/>
              </a:solidFill>
            </a:rPr>
            <a:t> </a:t>
          </a:r>
          <a:r>
            <a:rPr lang="en-US" sz="2000" b="1" dirty="0">
              <a:solidFill>
                <a:schemeClr val="bg1"/>
              </a:solidFill>
            </a:rPr>
            <a:t>Optional Help</a:t>
          </a:r>
          <a:endParaRPr lang="en-US" sz="2800" b="1" dirty="0">
            <a:solidFill>
              <a:schemeClr val="bg1"/>
            </a:solidFill>
          </a:endParaRPr>
        </a:p>
      </dgm:t>
    </dgm:pt>
    <dgm:pt modelId="{D5A3D7D9-2BD1-4515-9375-0612F58B6E64}" type="parTrans" cxnId="{F447F9D2-9993-436A-B295-C6B39BEE0953}">
      <dgm:prSet/>
      <dgm:spPr/>
      <dgm:t>
        <a:bodyPr/>
        <a:lstStyle/>
        <a:p>
          <a:endParaRPr lang="en-US"/>
        </a:p>
      </dgm:t>
    </dgm:pt>
    <dgm:pt modelId="{5EEC93CB-1156-4C9C-8A68-2FC16A426457}" type="sibTrans" cxnId="{F447F9D2-9993-436A-B295-C6B39BEE0953}">
      <dgm:prSet/>
      <dgm:spPr/>
      <dgm:t>
        <a:bodyPr/>
        <a:lstStyle/>
        <a:p>
          <a:endParaRPr lang="en-US"/>
        </a:p>
      </dgm:t>
    </dgm:pt>
    <dgm:pt modelId="{3280F10C-B4FD-4A2F-8A86-287D07CD8DF8}" type="pres">
      <dgm:prSet presAssocID="{09D76A9A-E0F9-404F-ADCD-F4AFA6FBDB09}" presName="composite" presStyleCnt="0">
        <dgm:presLayoutVars>
          <dgm:chMax val="1"/>
          <dgm:dir/>
          <dgm:resizeHandles val="exact"/>
        </dgm:presLayoutVars>
      </dgm:prSet>
      <dgm:spPr/>
    </dgm:pt>
    <dgm:pt modelId="{2E58805B-9504-4371-AD40-144E46DAE76F}" type="pres">
      <dgm:prSet presAssocID="{09D76A9A-E0F9-404F-ADCD-F4AFA6FBDB09}" presName="radial" presStyleCnt="0">
        <dgm:presLayoutVars>
          <dgm:animLvl val="ctr"/>
        </dgm:presLayoutVars>
      </dgm:prSet>
      <dgm:spPr/>
    </dgm:pt>
    <dgm:pt modelId="{C81766B3-3D23-4E1A-BDB7-758090BD9967}" type="pres">
      <dgm:prSet presAssocID="{E4925B9A-D230-453A-B8C6-8AAAB5DEEB48}" presName="centerShape" presStyleLbl="vennNode1" presStyleIdx="0" presStyleCnt="5"/>
      <dgm:spPr/>
    </dgm:pt>
    <dgm:pt modelId="{7E1E2298-20C8-4150-B486-799C82B2BC56}" type="pres">
      <dgm:prSet presAssocID="{1A0833E0-F2DD-4F51-ABEE-35F9849E75B9}" presName="node" presStyleLbl="vennNode1" presStyleIdx="1" presStyleCnt="5" custScaleX="140097" custScaleY="126822" custRadScaleRad="94325" custRadScaleInc="1005">
        <dgm:presLayoutVars>
          <dgm:bulletEnabled val="1"/>
        </dgm:presLayoutVars>
      </dgm:prSet>
      <dgm:spPr/>
    </dgm:pt>
    <dgm:pt modelId="{90277B53-0308-4390-A6CF-7562CFC853E6}" type="pres">
      <dgm:prSet presAssocID="{286568FF-B217-4E76-A068-7C2846B2CF22}" presName="node" presStyleLbl="vennNode1" presStyleIdx="2" presStyleCnt="5" custScaleX="151728" custScaleY="141579" custRadScaleRad="111553" custRadScaleInc="-1133">
        <dgm:presLayoutVars>
          <dgm:bulletEnabled val="1"/>
        </dgm:presLayoutVars>
      </dgm:prSet>
      <dgm:spPr/>
    </dgm:pt>
    <dgm:pt modelId="{68EDBC6A-FDF7-40C6-AFC1-781B3FF307A6}" type="pres">
      <dgm:prSet presAssocID="{B984A3CE-F25F-4166-BB19-3036FC264E58}" presName="node" presStyleLbl="vennNode1" presStyleIdx="3" presStyleCnt="5" custScaleX="150537" custScaleY="131402" custRadScaleRad="90074" custRadScaleInc="-351">
        <dgm:presLayoutVars>
          <dgm:bulletEnabled val="1"/>
        </dgm:presLayoutVars>
      </dgm:prSet>
      <dgm:spPr/>
    </dgm:pt>
    <dgm:pt modelId="{55136DA3-A2C9-4438-9F13-518CF67E63FD}" type="pres">
      <dgm:prSet presAssocID="{C860EF9F-5734-49A2-81CC-727DBD7C139B}" presName="node" presStyleLbl="vennNode1" presStyleIdx="4" presStyleCnt="5" custScaleX="135498" custScaleY="125090" custRadScaleRad="108961" custRadScaleInc="-1411">
        <dgm:presLayoutVars>
          <dgm:bulletEnabled val="1"/>
        </dgm:presLayoutVars>
      </dgm:prSet>
      <dgm:spPr/>
    </dgm:pt>
  </dgm:ptLst>
  <dgm:cxnLst>
    <dgm:cxn modelId="{5C6F940E-B647-45A0-B3D3-13BB368B19E3}" type="presOf" srcId="{B984A3CE-F25F-4166-BB19-3036FC264E58}" destId="{68EDBC6A-FDF7-40C6-AFC1-781B3FF307A6}" srcOrd="0" destOrd="0" presId="urn:microsoft.com/office/officeart/2005/8/layout/radial3"/>
    <dgm:cxn modelId="{EEA00533-217C-485E-BF58-906532A19FD8}" srcId="{E4925B9A-D230-453A-B8C6-8AAAB5DEEB48}" destId="{B984A3CE-F25F-4166-BB19-3036FC264E58}" srcOrd="2" destOrd="0" parTransId="{CFEC1D56-E720-4C05-A7E8-23EDD3BB2EBB}" sibTransId="{1283D00E-62DE-4C6B-9F0E-B5B146F93B65}"/>
    <dgm:cxn modelId="{F6675138-63E7-43D1-9930-54FA87102F0E}" type="presOf" srcId="{1A0833E0-F2DD-4F51-ABEE-35F9849E75B9}" destId="{7E1E2298-20C8-4150-B486-799C82B2BC56}" srcOrd="0" destOrd="0" presId="urn:microsoft.com/office/officeart/2005/8/layout/radial3"/>
    <dgm:cxn modelId="{455C3163-0760-4971-8EF2-CD559FCD8AF7}" srcId="{E4925B9A-D230-453A-B8C6-8AAAB5DEEB48}" destId="{286568FF-B217-4E76-A068-7C2846B2CF22}" srcOrd="1" destOrd="0" parTransId="{20A56C8D-2FF5-4213-9EC9-3EF5BFAC4871}" sibTransId="{28DBD9AC-A7BC-4457-84D0-8C9DCA0BB110}"/>
    <dgm:cxn modelId="{A145A867-C38A-4098-8579-A384B0C034A4}" type="presOf" srcId="{09D76A9A-E0F9-404F-ADCD-F4AFA6FBDB09}" destId="{3280F10C-B4FD-4A2F-8A86-287D07CD8DF8}" srcOrd="0" destOrd="0" presId="urn:microsoft.com/office/officeart/2005/8/layout/radial3"/>
    <dgm:cxn modelId="{ECE2CF8A-D264-449F-AF64-4FFB0E00D3FE}" type="presOf" srcId="{286568FF-B217-4E76-A068-7C2846B2CF22}" destId="{90277B53-0308-4390-A6CF-7562CFC853E6}" srcOrd="0" destOrd="0" presId="urn:microsoft.com/office/officeart/2005/8/layout/radial3"/>
    <dgm:cxn modelId="{0FEC3D97-C676-4099-84EE-1E62653C2B5C}" srcId="{09D76A9A-E0F9-404F-ADCD-F4AFA6FBDB09}" destId="{E4925B9A-D230-453A-B8C6-8AAAB5DEEB48}" srcOrd="0" destOrd="0" parTransId="{B79BBE82-137E-43C4-B9F2-37611434E4F6}" sibTransId="{F7845DCB-ED34-4F50-B1B3-D9C9FA920A2C}"/>
    <dgm:cxn modelId="{A1A3C3A8-E4C0-4A29-BE4D-E158C8797061}" type="presOf" srcId="{E4925B9A-D230-453A-B8C6-8AAAB5DEEB48}" destId="{C81766B3-3D23-4E1A-BDB7-758090BD9967}" srcOrd="0" destOrd="0" presId="urn:microsoft.com/office/officeart/2005/8/layout/radial3"/>
    <dgm:cxn modelId="{8EFEE9C1-2D67-470B-806D-1B774B5AF7D9}" srcId="{E4925B9A-D230-453A-B8C6-8AAAB5DEEB48}" destId="{1A0833E0-F2DD-4F51-ABEE-35F9849E75B9}" srcOrd="0" destOrd="0" parTransId="{FD85C947-757A-4581-99AA-99ABE1B32489}" sibTransId="{0831C2B8-7B3D-4319-BA8E-29D89A82597B}"/>
    <dgm:cxn modelId="{F447F9D2-9993-436A-B295-C6B39BEE0953}" srcId="{E4925B9A-D230-453A-B8C6-8AAAB5DEEB48}" destId="{C860EF9F-5734-49A2-81CC-727DBD7C139B}" srcOrd="3" destOrd="0" parTransId="{D5A3D7D9-2BD1-4515-9375-0612F58B6E64}" sibTransId="{5EEC93CB-1156-4C9C-8A68-2FC16A426457}"/>
    <dgm:cxn modelId="{65F4BFFD-5E6D-46A3-8629-1ADA9C03E245}" type="presOf" srcId="{C860EF9F-5734-49A2-81CC-727DBD7C139B}" destId="{55136DA3-A2C9-4438-9F13-518CF67E63FD}" srcOrd="0" destOrd="0" presId="urn:microsoft.com/office/officeart/2005/8/layout/radial3"/>
    <dgm:cxn modelId="{77950B13-142C-4F94-9495-ECA79EA0F359}" type="presParOf" srcId="{3280F10C-B4FD-4A2F-8A86-287D07CD8DF8}" destId="{2E58805B-9504-4371-AD40-144E46DAE76F}" srcOrd="0" destOrd="0" presId="urn:microsoft.com/office/officeart/2005/8/layout/radial3"/>
    <dgm:cxn modelId="{9F91E3EA-BD98-4116-B2ED-2D2026F7691A}" type="presParOf" srcId="{2E58805B-9504-4371-AD40-144E46DAE76F}" destId="{C81766B3-3D23-4E1A-BDB7-758090BD9967}" srcOrd="0" destOrd="0" presId="urn:microsoft.com/office/officeart/2005/8/layout/radial3"/>
    <dgm:cxn modelId="{C370495A-EE02-4246-B9A7-5BFFAA58C716}" type="presParOf" srcId="{2E58805B-9504-4371-AD40-144E46DAE76F}" destId="{7E1E2298-20C8-4150-B486-799C82B2BC56}" srcOrd="1" destOrd="0" presId="urn:microsoft.com/office/officeart/2005/8/layout/radial3"/>
    <dgm:cxn modelId="{F8E911C7-FB88-4C45-A98A-70B5A6A810C1}" type="presParOf" srcId="{2E58805B-9504-4371-AD40-144E46DAE76F}" destId="{90277B53-0308-4390-A6CF-7562CFC853E6}" srcOrd="2" destOrd="0" presId="urn:microsoft.com/office/officeart/2005/8/layout/radial3"/>
    <dgm:cxn modelId="{FED215CE-7FE5-4026-BA2D-962EE584CFEA}" type="presParOf" srcId="{2E58805B-9504-4371-AD40-144E46DAE76F}" destId="{68EDBC6A-FDF7-40C6-AFC1-781B3FF307A6}" srcOrd="3" destOrd="0" presId="urn:microsoft.com/office/officeart/2005/8/layout/radial3"/>
    <dgm:cxn modelId="{9B4C2428-29AA-40D1-BA13-9AE10DAB7066}" type="presParOf" srcId="{2E58805B-9504-4371-AD40-144E46DAE76F}" destId="{55136DA3-A2C9-4438-9F13-518CF67E63FD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1668E-3611-43D5-A6F6-3558959D4B44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</dgm:pt>
    <dgm:pt modelId="{3907B6C7-F67E-477E-AE75-5F4E3E1C0660}">
      <dgm:prSet phldrT="[Text]"/>
      <dgm:spPr/>
      <dgm:t>
        <a:bodyPr/>
        <a:lstStyle/>
        <a:p>
          <a:r>
            <a:rPr lang="en-US" dirty="0"/>
            <a:t>Personal Savings</a:t>
          </a:r>
        </a:p>
      </dgm:t>
    </dgm:pt>
    <dgm:pt modelId="{CBBE963C-E914-492A-B43F-FC5549113E9A}" type="parTrans" cxnId="{AD0F8BA1-B409-41DB-9001-890344780163}">
      <dgm:prSet/>
      <dgm:spPr/>
      <dgm:t>
        <a:bodyPr/>
        <a:lstStyle/>
        <a:p>
          <a:endParaRPr lang="en-US"/>
        </a:p>
      </dgm:t>
    </dgm:pt>
    <dgm:pt modelId="{89139DAB-1728-4C07-994C-5A3D00B59FB5}" type="sibTrans" cxnId="{AD0F8BA1-B409-41DB-9001-890344780163}">
      <dgm:prSet/>
      <dgm:spPr/>
      <dgm:t>
        <a:bodyPr/>
        <a:lstStyle/>
        <a:p>
          <a:endParaRPr lang="en-US"/>
        </a:p>
      </dgm:t>
    </dgm:pt>
    <dgm:pt modelId="{2F34724C-BF41-4B9F-82D0-41BC6C4BE074}">
      <dgm:prSet phldrT="[Text]"/>
      <dgm:spPr/>
      <dgm:t>
        <a:bodyPr/>
        <a:lstStyle/>
        <a:p>
          <a:r>
            <a:rPr lang="en-US" dirty="0"/>
            <a:t>Social Security</a:t>
          </a:r>
        </a:p>
      </dgm:t>
    </dgm:pt>
    <dgm:pt modelId="{A609441B-44B6-4041-B7F8-444D6AB280EB}" type="parTrans" cxnId="{BFF98A8D-F1CB-4533-85AA-0ECAE4D31E82}">
      <dgm:prSet/>
      <dgm:spPr/>
      <dgm:t>
        <a:bodyPr/>
        <a:lstStyle/>
        <a:p>
          <a:endParaRPr lang="en-US"/>
        </a:p>
      </dgm:t>
    </dgm:pt>
    <dgm:pt modelId="{A2699245-9757-40B5-A2B9-4207699CA386}" type="sibTrans" cxnId="{BFF98A8D-F1CB-4533-85AA-0ECAE4D31E82}">
      <dgm:prSet/>
      <dgm:spPr/>
      <dgm:t>
        <a:bodyPr/>
        <a:lstStyle/>
        <a:p>
          <a:endParaRPr lang="en-US"/>
        </a:p>
      </dgm:t>
    </dgm:pt>
    <dgm:pt modelId="{BC4228E4-5831-467C-B3BA-D5B57FB9D750}">
      <dgm:prSet phldrT="[Text]"/>
      <dgm:spPr/>
      <dgm:t>
        <a:bodyPr/>
        <a:lstStyle/>
        <a:p>
          <a:r>
            <a:rPr lang="en-US" dirty="0"/>
            <a:t>State Pension Plan</a:t>
          </a:r>
        </a:p>
      </dgm:t>
    </dgm:pt>
    <dgm:pt modelId="{D9F8B1D2-7DB0-489F-9DE4-31988FE81D80}" type="parTrans" cxnId="{632D6767-4D1B-4BAA-A49F-D9F83EA78BA3}">
      <dgm:prSet/>
      <dgm:spPr/>
      <dgm:t>
        <a:bodyPr/>
        <a:lstStyle/>
        <a:p>
          <a:endParaRPr lang="en-US"/>
        </a:p>
      </dgm:t>
    </dgm:pt>
    <dgm:pt modelId="{827945ED-2198-4AD8-84D0-A6134A1DAE21}" type="sibTrans" cxnId="{632D6767-4D1B-4BAA-A49F-D9F83EA78BA3}">
      <dgm:prSet/>
      <dgm:spPr/>
      <dgm:t>
        <a:bodyPr/>
        <a:lstStyle/>
        <a:p>
          <a:endParaRPr lang="en-US"/>
        </a:p>
      </dgm:t>
    </dgm:pt>
    <dgm:pt modelId="{095E0885-1DD5-42CF-9242-D040A4C95662}" type="pres">
      <dgm:prSet presAssocID="{2A61668E-3611-43D5-A6F6-3558959D4B44}" presName="compositeShape" presStyleCnt="0">
        <dgm:presLayoutVars>
          <dgm:chMax val="7"/>
          <dgm:dir/>
          <dgm:resizeHandles val="exact"/>
        </dgm:presLayoutVars>
      </dgm:prSet>
      <dgm:spPr/>
    </dgm:pt>
    <dgm:pt modelId="{FF971B5A-125C-4EBC-A287-F651150ECDF0}" type="pres">
      <dgm:prSet presAssocID="{2A61668E-3611-43D5-A6F6-3558959D4B44}" presName="wedge1" presStyleLbl="node1" presStyleIdx="0" presStyleCnt="3"/>
      <dgm:spPr/>
    </dgm:pt>
    <dgm:pt modelId="{2055D1E1-6887-4A4E-99FB-E5CD4601FB4B}" type="pres">
      <dgm:prSet presAssocID="{2A61668E-3611-43D5-A6F6-3558959D4B4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429389E-D65E-495A-BA94-4C495F4F6460}" type="pres">
      <dgm:prSet presAssocID="{2A61668E-3611-43D5-A6F6-3558959D4B44}" presName="wedge2" presStyleLbl="node1" presStyleIdx="1" presStyleCnt="3"/>
      <dgm:spPr/>
    </dgm:pt>
    <dgm:pt modelId="{66859537-B85B-4FBC-962B-46ADFEE7794F}" type="pres">
      <dgm:prSet presAssocID="{2A61668E-3611-43D5-A6F6-3558959D4B4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5FE1FB3-6AB4-4526-A99B-312916EC7626}" type="pres">
      <dgm:prSet presAssocID="{2A61668E-3611-43D5-A6F6-3558959D4B44}" presName="wedge3" presStyleLbl="node1" presStyleIdx="2" presStyleCnt="3"/>
      <dgm:spPr/>
    </dgm:pt>
    <dgm:pt modelId="{C48F6DC3-631E-4A42-B380-5CBB28927701}" type="pres">
      <dgm:prSet presAssocID="{2A61668E-3611-43D5-A6F6-3558959D4B4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387BC26-5604-42BE-B364-A33D76EB3368}" type="presOf" srcId="{2A61668E-3611-43D5-A6F6-3558959D4B44}" destId="{095E0885-1DD5-42CF-9242-D040A4C95662}" srcOrd="0" destOrd="0" presId="urn:microsoft.com/office/officeart/2005/8/layout/chart3"/>
    <dgm:cxn modelId="{632D6767-4D1B-4BAA-A49F-D9F83EA78BA3}" srcId="{2A61668E-3611-43D5-A6F6-3558959D4B44}" destId="{BC4228E4-5831-467C-B3BA-D5B57FB9D750}" srcOrd="2" destOrd="0" parTransId="{D9F8B1D2-7DB0-489F-9DE4-31988FE81D80}" sibTransId="{827945ED-2198-4AD8-84D0-A6134A1DAE21}"/>
    <dgm:cxn modelId="{91F74575-AD7F-464C-BFEA-352806C08355}" type="presOf" srcId="{2F34724C-BF41-4B9F-82D0-41BC6C4BE074}" destId="{8429389E-D65E-495A-BA94-4C495F4F6460}" srcOrd="0" destOrd="0" presId="urn:microsoft.com/office/officeart/2005/8/layout/chart3"/>
    <dgm:cxn modelId="{20A4BC5A-2EC1-4703-BD23-5C3317CD35E8}" type="presOf" srcId="{BC4228E4-5831-467C-B3BA-D5B57FB9D750}" destId="{C48F6DC3-631E-4A42-B380-5CBB28927701}" srcOrd="1" destOrd="0" presId="urn:microsoft.com/office/officeart/2005/8/layout/chart3"/>
    <dgm:cxn modelId="{BFF98A8D-F1CB-4533-85AA-0ECAE4D31E82}" srcId="{2A61668E-3611-43D5-A6F6-3558959D4B44}" destId="{2F34724C-BF41-4B9F-82D0-41BC6C4BE074}" srcOrd="1" destOrd="0" parTransId="{A609441B-44B6-4041-B7F8-444D6AB280EB}" sibTransId="{A2699245-9757-40B5-A2B9-4207699CA386}"/>
    <dgm:cxn modelId="{E0B0F798-BE7A-42AE-BFC4-69E854EE9DC2}" type="presOf" srcId="{2F34724C-BF41-4B9F-82D0-41BC6C4BE074}" destId="{66859537-B85B-4FBC-962B-46ADFEE7794F}" srcOrd="1" destOrd="0" presId="urn:microsoft.com/office/officeart/2005/8/layout/chart3"/>
    <dgm:cxn modelId="{AD0F8BA1-B409-41DB-9001-890344780163}" srcId="{2A61668E-3611-43D5-A6F6-3558959D4B44}" destId="{3907B6C7-F67E-477E-AE75-5F4E3E1C0660}" srcOrd="0" destOrd="0" parTransId="{CBBE963C-E914-492A-B43F-FC5549113E9A}" sibTransId="{89139DAB-1728-4C07-994C-5A3D00B59FB5}"/>
    <dgm:cxn modelId="{67CD3EA8-0375-420A-9AA4-702424359633}" type="presOf" srcId="{3907B6C7-F67E-477E-AE75-5F4E3E1C0660}" destId="{FF971B5A-125C-4EBC-A287-F651150ECDF0}" srcOrd="0" destOrd="0" presId="urn:microsoft.com/office/officeart/2005/8/layout/chart3"/>
    <dgm:cxn modelId="{E9C4CDCA-7232-465B-8BB9-4B1575E7B879}" type="presOf" srcId="{BC4228E4-5831-467C-B3BA-D5B57FB9D750}" destId="{95FE1FB3-6AB4-4526-A99B-312916EC7626}" srcOrd="0" destOrd="0" presId="urn:microsoft.com/office/officeart/2005/8/layout/chart3"/>
    <dgm:cxn modelId="{AF8FBDED-95EF-4434-9314-B493ACE47079}" type="presOf" srcId="{3907B6C7-F67E-477E-AE75-5F4E3E1C0660}" destId="{2055D1E1-6887-4A4E-99FB-E5CD4601FB4B}" srcOrd="1" destOrd="0" presId="urn:microsoft.com/office/officeart/2005/8/layout/chart3"/>
    <dgm:cxn modelId="{EB2751A0-529B-4B43-AECF-7D455C9A7515}" type="presParOf" srcId="{095E0885-1DD5-42CF-9242-D040A4C95662}" destId="{FF971B5A-125C-4EBC-A287-F651150ECDF0}" srcOrd="0" destOrd="0" presId="urn:microsoft.com/office/officeart/2005/8/layout/chart3"/>
    <dgm:cxn modelId="{628327B0-8F0B-475D-AE4C-9BF180497872}" type="presParOf" srcId="{095E0885-1DD5-42CF-9242-D040A4C95662}" destId="{2055D1E1-6887-4A4E-99FB-E5CD4601FB4B}" srcOrd="1" destOrd="0" presId="urn:microsoft.com/office/officeart/2005/8/layout/chart3"/>
    <dgm:cxn modelId="{B913DEB6-4034-4BF7-9A91-E3D3C4BB0BC0}" type="presParOf" srcId="{095E0885-1DD5-42CF-9242-D040A4C95662}" destId="{8429389E-D65E-495A-BA94-4C495F4F6460}" srcOrd="2" destOrd="0" presId="urn:microsoft.com/office/officeart/2005/8/layout/chart3"/>
    <dgm:cxn modelId="{EF7A1F64-E9B2-4E7E-B859-60A44B11CE3F}" type="presParOf" srcId="{095E0885-1DD5-42CF-9242-D040A4C95662}" destId="{66859537-B85B-4FBC-962B-46ADFEE7794F}" srcOrd="3" destOrd="0" presId="urn:microsoft.com/office/officeart/2005/8/layout/chart3"/>
    <dgm:cxn modelId="{AEDF594C-0765-4FB6-B39D-7A2BEB9F230C}" type="presParOf" srcId="{095E0885-1DD5-42CF-9242-D040A4C95662}" destId="{95FE1FB3-6AB4-4526-A99B-312916EC7626}" srcOrd="4" destOrd="0" presId="urn:microsoft.com/office/officeart/2005/8/layout/chart3"/>
    <dgm:cxn modelId="{133BD554-E6A8-4C95-BD9B-F3B3E8C0A430}" type="presParOf" srcId="{095E0885-1DD5-42CF-9242-D040A4C95662}" destId="{C48F6DC3-631E-4A42-B380-5CBB2892770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827E3D-D7EE-4411-8643-721B0A745BD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9E00787-AF58-46F1-A4E4-6DE058F95FB6}">
      <dgm:prSet/>
      <dgm:spPr/>
      <dgm:t>
        <a:bodyPr/>
        <a:lstStyle/>
        <a:p>
          <a:r>
            <a:rPr lang="en-US"/>
            <a:t>ROTH (after tax)</a:t>
          </a:r>
        </a:p>
      </dgm:t>
    </dgm:pt>
    <dgm:pt modelId="{55CC6DCD-681C-4FF4-A2E3-340BB1F24C6D}" type="parTrans" cxnId="{C4B6C580-DCBF-4F0F-B7C5-76474810E056}">
      <dgm:prSet/>
      <dgm:spPr/>
      <dgm:t>
        <a:bodyPr/>
        <a:lstStyle/>
        <a:p>
          <a:endParaRPr lang="en-US"/>
        </a:p>
      </dgm:t>
    </dgm:pt>
    <dgm:pt modelId="{E0E9E30D-3E7E-4FB6-A7A0-E81F03587407}" type="sibTrans" cxnId="{C4B6C580-DCBF-4F0F-B7C5-76474810E056}">
      <dgm:prSet/>
      <dgm:spPr/>
      <dgm:t>
        <a:bodyPr/>
        <a:lstStyle/>
        <a:p>
          <a:endParaRPr lang="en-US"/>
        </a:p>
      </dgm:t>
    </dgm:pt>
    <dgm:pt modelId="{DF6A4B0A-A435-486F-BC87-A8F4A9E65FEA}">
      <dgm:prSet/>
      <dgm:spPr/>
      <dgm:t>
        <a:bodyPr/>
        <a:lstStyle/>
        <a:p>
          <a:r>
            <a:rPr lang="en-US"/>
            <a:t>Traditional (before tax)</a:t>
          </a:r>
        </a:p>
      </dgm:t>
    </dgm:pt>
    <dgm:pt modelId="{6820D5A2-701E-4C35-BECB-929BA205A80A}" type="parTrans" cxnId="{1E23A42F-07C3-4AC5-8A8A-EE125752172E}">
      <dgm:prSet/>
      <dgm:spPr/>
      <dgm:t>
        <a:bodyPr/>
        <a:lstStyle/>
        <a:p>
          <a:endParaRPr lang="en-US"/>
        </a:p>
      </dgm:t>
    </dgm:pt>
    <dgm:pt modelId="{5E170104-68EA-48DC-82B7-CA4E0243E5B5}" type="sibTrans" cxnId="{1E23A42F-07C3-4AC5-8A8A-EE125752172E}">
      <dgm:prSet/>
      <dgm:spPr/>
      <dgm:t>
        <a:bodyPr/>
        <a:lstStyle/>
        <a:p>
          <a:endParaRPr lang="en-US"/>
        </a:p>
      </dgm:t>
    </dgm:pt>
    <dgm:pt modelId="{C0B35706-661B-4A3D-8242-A8EDCF12D0D0}">
      <dgm:prSet/>
      <dgm:spPr/>
      <dgm:t>
        <a:bodyPr/>
        <a:lstStyle/>
        <a:p>
          <a:r>
            <a:rPr lang="en-US"/>
            <a:t>Roth and Traditional</a:t>
          </a:r>
        </a:p>
      </dgm:t>
    </dgm:pt>
    <dgm:pt modelId="{FACCB568-739A-413D-BC70-B47F73F380E0}" type="parTrans" cxnId="{4D232890-8C02-4B13-8D05-929FA2D690A5}">
      <dgm:prSet/>
      <dgm:spPr/>
      <dgm:t>
        <a:bodyPr/>
        <a:lstStyle/>
        <a:p>
          <a:endParaRPr lang="en-US"/>
        </a:p>
      </dgm:t>
    </dgm:pt>
    <dgm:pt modelId="{5B40B4F9-0A33-4DD3-8521-62554AE1E8B4}" type="sibTrans" cxnId="{4D232890-8C02-4B13-8D05-929FA2D690A5}">
      <dgm:prSet/>
      <dgm:spPr/>
      <dgm:t>
        <a:bodyPr/>
        <a:lstStyle/>
        <a:p>
          <a:endParaRPr lang="en-US"/>
        </a:p>
      </dgm:t>
    </dgm:pt>
    <dgm:pt modelId="{39C2C1EA-0A02-49C7-8369-4D974EC163D3}" type="pres">
      <dgm:prSet presAssocID="{20827E3D-D7EE-4411-8643-721B0A745BD1}" presName="linear" presStyleCnt="0">
        <dgm:presLayoutVars>
          <dgm:dir/>
          <dgm:animLvl val="lvl"/>
          <dgm:resizeHandles val="exact"/>
        </dgm:presLayoutVars>
      </dgm:prSet>
      <dgm:spPr/>
    </dgm:pt>
    <dgm:pt modelId="{093228B6-B189-4321-B21F-83871AAC268A}" type="pres">
      <dgm:prSet presAssocID="{59E00787-AF58-46F1-A4E4-6DE058F95FB6}" presName="parentLin" presStyleCnt="0"/>
      <dgm:spPr/>
    </dgm:pt>
    <dgm:pt modelId="{7F8C5E3A-5F6E-442D-B48C-7B12115B9A31}" type="pres">
      <dgm:prSet presAssocID="{59E00787-AF58-46F1-A4E4-6DE058F95FB6}" presName="parentLeftMargin" presStyleLbl="node1" presStyleIdx="0" presStyleCnt="3"/>
      <dgm:spPr/>
    </dgm:pt>
    <dgm:pt modelId="{ABE96A09-F6E0-43A4-BB09-1397BD7C37CE}" type="pres">
      <dgm:prSet presAssocID="{59E00787-AF58-46F1-A4E4-6DE058F95FB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469DB06-2658-4845-91BB-371FFD8BE3B8}" type="pres">
      <dgm:prSet presAssocID="{59E00787-AF58-46F1-A4E4-6DE058F95FB6}" presName="negativeSpace" presStyleCnt="0"/>
      <dgm:spPr/>
    </dgm:pt>
    <dgm:pt modelId="{61442BED-72DC-46B0-AACD-A216EC98D431}" type="pres">
      <dgm:prSet presAssocID="{59E00787-AF58-46F1-A4E4-6DE058F95FB6}" presName="childText" presStyleLbl="conFgAcc1" presStyleIdx="0" presStyleCnt="3">
        <dgm:presLayoutVars>
          <dgm:bulletEnabled val="1"/>
        </dgm:presLayoutVars>
      </dgm:prSet>
      <dgm:spPr/>
    </dgm:pt>
    <dgm:pt modelId="{C33BC2D7-CA30-4937-8727-D36E114FB60B}" type="pres">
      <dgm:prSet presAssocID="{E0E9E30D-3E7E-4FB6-A7A0-E81F03587407}" presName="spaceBetweenRectangles" presStyleCnt="0"/>
      <dgm:spPr/>
    </dgm:pt>
    <dgm:pt modelId="{83075C23-E88D-449C-9DD4-FD78AE1EE324}" type="pres">
      <dgm:prSet presAssocID="{DF6A4B0A-A435-486F-BC87-A8F4A9E65FEA}" presName="parentLin" presStyleCnt="0"/>
      <dgm:spPr/>
    </dgm:pt>
    <dgm:pt modelId="{5A04740F-36C3-4E11-84BE-41936CF3F017}" type="pres">
      <dgm:prSet presAssocID="{DF6A4B0A-A435-486F-BC87-A8F4A9E65FEA}" presName="parentLeftMargin" presStyleLbl="node1" presStyleIdx="0" presStyleCnt="3"/>
      <dgm:spPr/>
    </dgm:pt>
    <dgm:pt modelId="{1D4E445F-5B51-4F74-99BD-C6ED871DE20D}" type="pres">
      <dgm:prSet presAssocID="{DF6A4B0A-A435-486F-BC87-A8F4A9E65FE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FC01A3-A1D9-4045-B5AA-E0E01C5FDAD3}" type="pres">
      <dgm:prSet presAssocID="{DF6A4B0A-A435-486F-BC87-A8F4A9E65FEA}" presName="negativeSpace" presStyleCnt="0"/>
      <dgm:spPr/>
    </dgm:pt>
    <dgm:pt modelId="{55C13573-B105-4446-8D34-B75C5EFF06EF}" type="pres">
      <dgm:prSet presAssocID="{DF6A4B0A-A435-486F-BC87-A8F4A9E65FEA}" presName="childText" presStyleLbl="conFgAcc1" presStyleIdx="1" presStyleCnt="3">
        <dgm:presLayoutVars>
          <dgm:bulletEnabled val="1"/>
        </dgm:presLayoutVars>
      </dgm:prSet>
      <dgm:spPr/>
    </dgm:pt>
    <dgm:pt modelId="{887C9817-5690-4F6B-8215-D653E75582C2}" type="pres">
      <dgm:prSet presAssocID="{5E170104-68EA-48DC-82B7-CA4E0243E5B5}" presName="spaceBetweenRectangles" presStyleCnt="0"/>
      <dgm:spPr/>
    </dgm:pt>
    <dgm:pt modelId="{7B3B5028-7857-4F1C-A830-AD3E0A7F275E}" type="pres">
      <dgm:prSet presAssocID="{C0B35706-661B-4A3D-8242-A8EDCF12D0D0}" presName="parentLin" presStyleCnt="0"/>
      <dgm:spPr/>
    </dgm:pt>
    <dgm:pt modelId="{F044B89F-2B88-4A3D-ADCC-521999950B89}" type="pres">
      <dgm:prSet presAssocID="{C0B35706-661B-4A3D-8242-A8EDCF12D0D0}" presName="parentLeftMargin" presStyleLbl="node1" presStyleIdx="1" presStyleCnt="3"/>
      <dgm:spPr/>
    </dgm:pt>
    <dgm:pt modelId="{5AC308B1-2425-4030-8B27-48F1FB6B745F}" type="pres">
      <dgm:prSet presAssocID="{C0B35706-661B-4A3D-8242-A8EDCF12D0D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2B3A20A-1038-4D48-AE8E-B4FE47C5E6CB}" type="pres">
      <dgm:prSet presAssocID="{C0B35706-661B-4A3D-8242-A8EDCF12D0D0}" presName="negativeSpace" presStyleCnt="0"/>
      <dgm:spPr/>
    </dgm:pt>
    <dgm:pt modelId="{756CC20D-6FB0-48FF-AD1C-39692D8E1B16}" type="pres">
      <dgm:prSet presAssocID="{C0B35706-661B-4A3D-8242-A8EDCF12D0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97A952F-F5E0-4966-AF76-98DA0AD83B38}" type="presOf" srcId="{20827E3D-D7EE-4411-8643-721B0A745BD1}" destId="{39C2C1EA-0A02-49C7-8369-4D974EC163D3}" srcOrd="0" destOrd="0" presId="urn:microsoft.com/office/officeart/2005/8/layout/list1"/>
    <dgm:cxn modelId="{1E23A42F-07C3-4AC5-8A8A-EE125752172E}" srcId="{20827E3D-D7EE-4411-8643-721B0A745BD1}" destId="{DF6A4B0A-A435-486F-BC87-A8F4A9E65FEA}" srcOrd="1" destOrd="0" parTransId="{6820D5A2-701E-4C35-BECB-929BA205A80A}" sibTransId="{5E170104-68EA-48DC-82B7-CA4E0243E5B5}"/>
    <dgm:cxn modelId="{CDAF6732-2A77-400E-86A6-6BD8E7BAFC3C}" type="presOf" srcId="{59E00787-AF58-46F1-A4E4-6DE058F95FB6}" destId="{ABE96A09-F6E0-43A4-BB09-1397BD7C37CE}" srcOrd="1" destOrd="0" presId="urn:microsoft.com/office/officeart/2005/8/layout/list1"/>
    <dgm:cxn modelId="{0784A15D-3A05-49A3-8F96-27777E09A96B}" type="presOf" srcId="{C0B35706-661B-4A3D-8242-A8EDCF12D0D0}" destId="{5AC308B1-2425-4030-8B27-48F1FB6B745F}" srcOrd="1" destOrd="0" presId="urn:microsoft.com/office/officeart/2005/8/layout/list1"/>
    <dgm:cxn modelId="{CBDFCF48-8A88-44FD-9095-45D4AEE3FA18}" type="presOf" srcId="{DF6A4B0A-A435-486F-BC87-A8F4A9E65FEA}" destId="{5A04740F-36C3-4E11-84BE-41936CF3F017}" srcOrd="0" destOrd="0" presId="urn:microsoft.com/office/officeart/2005/8/layout/list1"/>
    <dgm:cxn modelId="{C4B6C580-DCBF-4F0F-B7C5-76474810E056}" srcId="{20827E3D-D7EE-4411-8643-721B0A745BD1}" destId="{59E00787-AF58-46F1-A4E4-6DE058F95FB6}" srcOrd="0" destOrd="0" parTransId="{55CC6DCD-681C-4FF4-A2E3-340BB1F24C6D}" sibTransId="{E0E9E30D-3E7E-4FB6-A7A0-E81F03587407}"/>
    <dgm:cxn modelId="{4D232890-8C02-4B13-8D05-929FA2D690A5}" srcId="{20827E3D-D7EE-4411-8643-721B0A745BD1}" destId="{C0B35706-661B-4A3D-8242-A8EDCF12D0D0}" srcOrd="2" destOrd="0" parTransId="{FACCB568-739A-413D-BC70-B47F73F380E0}" sibTransId="{5B40B4F9-0A33-4DD3-8521-62554AE1E8B4}"/>
    <dgm:cxn modelId="{B618EECB-FE69-43A0-BBD1-33B49C19C907}" type="presOf" srcId="{59E00787-AF58-46F1-A4E4-6DE058F95FB6}" destId="{7F8C5E3A-5F6E-442D-B48C-7B12115B9A31}" srcOrd="0" destOrd="0" presId="urn:microsoft.com/office/officeart/2005/8/layout/list1"/>
    <dgm:cxn modelId="{E91F65D1-E42E-4739-BD8B-8863DB21BD52}" type="presOf" srcId="{DF6A4B0A-A435-486F-BC87-A8F4A9E65FEA}" destId="{1D4E445F-5B51-4F74-99BD-C6ED871DE20D}" srcOrd="1" destOrd="0" presId="urn:microsoft.com/office/officeart/2005/8/layout/list1"/>
    <dgm:cxn modelId="{08DC84E0-2EF6-4395-BC26-92DD10AB6A92}" type="presOf" srcId="{C0B35706-661B-4A3D-8242-A8EDCF12D0D0}" destId="{F044B89F-2B88-4A3D-ADCC-521999950B89}" srcOrd="0" destOrd="0" presId="urn:microsoft.com/office/officeart/2005/8/layout/list1"/>
    <dgm:cxn modelId="{B9186BB5-ECEE-4057-A77D-9A293AFA1DDC}" type="presParOf" srcId="{39C2C1EA-0A02-49C7-8369-4D974EC163D3}" destId="{093228B6-B189-4321-B21F-83871AAC268A}" srcOrd="0" destOrd="0" presId="urn:microsoft.com/office/officeart/2005/8/layout/list1"/>
    <dgm:cxn modelId="{10F9C77B-B707-4E91-90BF-8169601115FC}" type="presParOf" srcId="{093228B6-B189-4321-B21F-83871AAC268A}" destId="{7F8C5E3A-5F6E-442D-B48C-7B12115B9A31}" srcOrd="0" destOrd="0" presId="urn:microsoft.com/office/officeart/2005/8/layout/list1"/>
    <dgm:cxn modelId="{107AE3B5-55A4-4421-83EE-B9CFE315F8CE}" type="presParOf" srcId="{093228B6-B189-4321-B21F-83871AAC268A}" destId="{ABE96A09-F6E0-43A4-BB09-1397BD7C37CE}" srcOrd="1" destOrd="0" presId="urn:microsoft.com/office/officeart/2005/8/layout/list1"/>
    <dgm:cxn modelId="{43D0E0A8-5419-4D23-89B3-C524BFF325C1}" type="presParOf" srcId="{39C2C1EA-0A02-49C7-8369-4D974EC163D3}" destId="{E469DB06-2658-4845-91BB-371FFD8BE3B8}" srcOrd="1" destOrd="0" presId="urn:microsoft.com/office/officeart/2005/8/layout/list1"/>
    <dgm:cxn modelId="{5BDFA142-25F2-437E-BCA0-406E325DA615}" type="presParOf" srcId="{39C2C1EA-0A02-49C7-8369-4D974EC163D3}" destId="{61442BED-72DC-46B0-AACD-A216EC98D431}" srcOrd="2" destOrd="0" presId="urn:microsoft.com/office/officeart/2005/8/layout/list1"/>
    <dgm:cxn modelId="{199F4D07-5B9E-47DE-89A8-DA0A47BD676A}" type="presParOf" srcId="{39C2C1EA-0A02-49C7-8369-4D974EC163D3}" destId="{C33BC2D7-CA30-4937-8727-D36E114FB60B}" srcOrd="3" destOrd="0" presId="urn:microsoft.com/office/officeart/2005/8/layout/list1"/>
    <dgm:cxn modelId="{FC598466-1273-4574-A04B-C3CEF0214572}" type="presParOf" srcId="{39C2C1EA-0A02-49C7-8369-4D974EC163D3}" destId="{83075C23-E88D-449C-9DD4-FD78AE1EE324}" srcOrd="4" destOrd="0" presId="urn:microsoft.com/office/officeart/2005/8/layout/list1"/>
    <dgm:cxn modelId="{AC853BD8-8601-4CB7-8836-CE3A9B915365}" type="presParOf" srcId="{83075C23-E88D-449C-9DD4-FD78AE1EE324}" destId="{5A04740F-36C3-4E11-84BE-41936CF3F017}" srcOrd="0" destOrd="0" presId="urn:microsoft.com/office/officeart/2005/8/layout/list1"/>
    <dgm:cxn modelId="{5954236F-82E6-443D-A480-E68CEFF66A97}" type="presParOf" srcId="{83075C23-E88D-449C-9DD4-FD78AE1EE324}" destId="{1D4E445F-5B51-4F74-99BD-C6ED871DE20D}" srcOrd="1" destOrd="0" presId="urn:microsoft.com/office/officeart/2005/8/layout/list1"/>
    <dgm:cxn modelId="{5D74E089-6083-47B2-815A-ABA7C66CAA90}" type="presParOf" srcId="{39C2C1EA-0A02-49C7-8369-4D974EC163D3}" destId="{B6FC01A3-A1D9-4045-B5AA-E0E01C5FDAD3}" srcOrd="5" destOrd="0" presId="urn:microsoft.com/office/officeart/2005/8/layout/list1"/>
    <dgm:cxn modelId="{C5214EEA-3D10-4C75-95C5-B38B442EB5FF}" type="presParOf" srcId="{39C2C1EA-0A02-49C7-8369-4D974EC163D3}" destId="{55C13573-B105-4446-8D34-B75C5EFF06EF}" srcOrd="6" destOrd="0" presId="urn:microsoft.com/office/officeart/2005/8/layout/list1"/>
    <dgm:cxn modelId="{3F18BFBC-B6D2-48C0-A72E-2F942ACBF30B}" type="presParOf" srcId="{39C2C1EA-0A02-49C7-8369-4D974EC163D3}" destId="{887C9817-5690-4F6B-8215-D653E75582C2}" srcOrd="7" destOrd="0" presId="urn:microsoft.com/office/officeart/2005/8/layout/list1"/>
    <dgm:cxn modelId="{823C0DC9-2960-4A3D-8F43-8A47E9805AB7}" type="presParOf" srcId="{39C2C1EA-0A02-49C7-8369-4D974EC163D3}" destId="{7B3B5028-7857-4F1C-A830-AD3E0A7F275E}" srcOrd="8" destOrd="0" presId="urn:microsoft.com/office/officeart/2005/8/layout/list1"/>
    <dgm:cxn modelId="{C6238159-4EFE-4F48-BF22-0D33B26E890D}" type="presParOf" srcId="{7B3B5028-7857-4F1C-A830-AD3E0A7F275E}" destId="{F044B89F-2B88-4A3D-ADCC-521999950B89}" srcOrd="0" destOrd="0" presId="urn:microsoft.com/office/officeart/2005/8/layout/list1"/>
    <dgm:cxn modelId="{13877E52-7120-4353-9E19-2574EF93DB8E}" type="presParOf" srcId="{7B3B5028-7857-4F1C-A830-AD3E0A7F275E}" destId="{5AC308B1-2425-4030-8B27-48F1FB6B745F}" srcOrd="1" destOrd="0" presId="urn:microsoft.com/office/officeart/2005/8/layout/list1"/>
    <dgm:cxn modelId="{01EAE20E-09B6-400C-BA20-7B2008D972F4}" type="presParOf" srcId="{39C2C1EA-0A02-49C7-8369-4D974EC163D3}" destId="{E2B3A20A-1038-4D48-AE8E-B4FE47C5E6CB}" srcOrd="9" destOrd="0" presId="urn:microsoft.com/office/officeart/2005/8/layout/list1"/>
    <dgm:cxn modelId="{6CEFB150-0B1A-4F6F-B9B6-CAE5B9380452}" type="presParOf" srcId="{39C2C1EA-0A02-49C7-8369-4D974EC163D3}" destId="{756CC20D-6FB0-48FF-AD1C-39692D8E1B1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63BAEB-FAA6-4ADC-926B-062A1ECC003D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42D861-D054-42B5-A455-24A79BB8128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Keep in the  403(b) plan at former employer</a:t>
          </a:r>
        </a:p>
      </dgm:t>
    </dgm:pt>
    <dgm:pt modelId="{C546716B-0F7D-4549-BC1C-B7D94CB4EE77}" type="parTrans" cxnId="{64E474EC-2DDC-438E-8EAC-785B89CA8BD9}">
      <dgm:prSet/>
      <dgm:spPr/>
      <dgm:t>
        <a:bodyPr/>
        <a:lstStyle/>
        <a:p>
          <a:endParaRPr lang="en-US"/>
        </a:p>
      </dgm:t>
    </dgm:pt>
    <dgm:pt modelId="{0079DDE5-BACF-4782-A654-F0E0067B4763}" type="sibTrans" cxnId="{64E474EC-2DDC-438E-8EAC-785B89CA8BD9}">
      <dgm:prSet/>
      <dgm:spPr/>
      <dgm:t>
        <a:bodyPr/>
        <a:lstStyle/>
        <a:p>
          <a:endParaRPr lang="en-US"/>
        </a:p>
      </dgm:t>
    </dgm:pt>
    <dgm:pt modelId="{6C33A199-9E7F-43F0-B618-FE751C2D39E7}">
      <dgm:prSet phldrT="[Text]"/>
      <dgm:spPr>
        <a:solidFill>
          <a:schemeClr val="accent2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Rollover to 403(b) at new school district</a:t>
          </a:r>
        </a:p>
      </dgm:t>
    </dgm:pt>
    <dgm:pt modelId="{4700032D-3077-4220-879B-6A4182FA1157}" type="parTrans" cxnId="{B6AB127D-E138-4C3D-B48B-3383D09A0B06}">
      <dgm:prSet/>
      <dgm:spPr/>
      <dgm:t>
        <a:bodyPr/>
        <a:lstStyle/>
        <a:p>
          <a:endParaRPr lang="en-US"/>
        </a:p>
      </dgm:t>
    </dgm:pt>
    <dgm:pt modelId="{495126FB-3ABD-418E-B98D-BD803902D316}" type="sibTrans" cxnId="{B6AB127D-E138-4C3D-B48B-3383D09A0B06}">
      <dgm:prSet/>
      <dgm:spPr/>
      <dgm:t>
        <a:bodyPr/>
        <a:lstStyle/>
        <a:p>
          <a:endParaRPr lang="en-US"/>
        </a:p>
      </dgm:t>
    </dgm:pt>
    <dgm:pt modelId="{A95D1471-8FCA-4EC1-BA29-874F22D7B9D1}">
      <dgm:prSet phldrT="[Text]" custT="1">
        <dgm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/>
            <a:t>Rollover to 401(k) at for-profit company </a:t>
          </a:r>
        </a:p>
      </dgm:t>
    </dgm:pt>
    <dgm:pt modelId="{A574FC91-754D-4A94-A9F5-0A8798938B04}" type="parTrans" cxnId="{81ED4D54-AE5E-4A6F-813D-F5B71AE0F51F}">
      <dgm:prSet/>
      <dgm:spPr/>
      <dgm:t>
        <a:bodyPr/>
        <a:lstStyle/>
        <a:p>
          <a:endParaRPr lang="en-US"/>
        </a:p>
      </dgm:t>
    </dgm:pt>
    <dgm:pt modelId="{5F5C22F6-DFE5-4D51-9EF8-A2E53CB71EC6}" type="sibTrans" cxnId="{81ED4D54-AE5E-4A6F-813D-F5B71AE0F51F}">
      <dgm:prSet/>
      <dgm:spPr/>
      <dgm:t>
        <a:bodyPr/>
        <a:lstStyle/>
        <a:p>
          <a:endParaRPr lang="en-US"/>
        </a:p>
      </dgm:t>
    </dgm:pt>
    <dgm:pt modelId="{978EABBA-6A14-4352-93D9-198A7BE39DB9}">
      <dgm:prSet phldrT="[Text]" custT="1"/>
      <dgm:spPr>
        <a:solidFill>
          <a:schemeClr val="accent4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/>
            <a:t>Rollover to a personal IRA </a:t>
          </a:r>
        </a:p>
      </dgm:t>
    </dgm:pt>
    <dgm:pt modelId="{DE1CCB67-3095-4FCD-8550-E96026E5A351}" type="parTrans" cxnId="{AF8EEF5D-3995-4332-903F-388AB8E58F60}">
      <dgm:prSet/>
      <dgm:spPr/>
      <dgm:t>
        <a:bodyPr/>
        <a:lstStyle/>
        <a:p>
          <a:endParaRPr lang="en-US"/>
        </a:p>
      </dgm:t>
    </dgm:pt>
    <dgm:pt modelId="{B66AF61F-A35C-4F68-BB05-1DE58B1CA54F}" type="sibTrans" cxnId="{AF8EEF5D-3995-4332-903F-388AB8E58F60}">
      <dgm:prSet/>
      <dgm:spPr/>
      <dgm:t>
        <a:bodyPr/>
        <a:lstStyle/>
        <a:p>
          <a:endParaRPr lang="en-US"/>
        </a:p>
      </dgm:t>
    </dgm:pt>
    <dgm:pt modelId="{B8D4F94A-2733-4A15-B45A-B4FE3EA5095E}">
      <dgm:prSet phldrT="[Text]" custScaleX="498252" custRadScaleRad="140007" custRadScaleInc="-225332"/>
      <dgm:spPr>
        <a:solidFill>
          <a:schemeClr val="accent4"/>
        </a:solidFill>
        <a:ln>
          <a:solidFill>
            <a:schemeClr val="tx1"/>
          </a:solidFill>
        </a:ln>
      </dgm:spPr>
    </dgm:pt>
    <dgm:pt modelId="{DF5E62E7-99CB-4D2D-8668-BFD253055BB6}" type="parTrans" cxnId="{EF63CCA4-7AA5-416F-8B6A-76DD2DE8F399}">
      <dgm:prSet/>
      <dgm:spPr/>
      <dgm:t>
        <a:bodyPr/>
        <a:lstStyle/>
        <a:p>
          <a:endParaRPr lang="en-US"/>
        </a:p>
      </dgm:t>
    </dgm:pt>
    <dgm:pt modelId="{A291A392-F12A-400E-8A71-440C93D9A806}" type="sibTrans" cxnId="{EF63CCA4-7AA5-416F-8B6A-76DD2DE8F399}">
      <dgm:prSet/>
      <dgm:spPr/>
      <dgm:t>
        <a:bodyPr/>
        <a:lstStyle/>
        <a:p>
          <a:endParaRPr lang="en-US"/>
        </a:p>
      </dgm:t>
    </dgm:pt>
    <dgm:pt modelId="{D953AFCD-7EB8-4DBA-9BBD-B4757C13E195}">
      <dgm:prSet phldrT="[Text]" custT="1"/>
      <dgm:spPr>
        <a:solidFill>
          <a:schemeClr val="accent5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/>
            <a:t>Take a cash distribution</a:t>
          </a:r>
        </a:p>
      </dgm:t>
    </dgm:pt>
    <dgm:pt modelId="{02E5441A-14D0-446D-8494-337406773CE5}" type="parTrans" cxnId="{D47DD9A5-3E6E-4484-82C9-E5B057B2382F}">
      <dgm:prSet/>
      <dgm:spPr/>
      <dgm:t>
        <a:bodyPr/>
        <a:lstStyle/>
        <a:p>
          <a:endParaRPr lang="en-US"/>
        </a:p>
      </dgm:t>
    </dgm:pt>
    <dgm:pt modelId="{42C5A686-9699-4EC2-A370-591555BFE4D5}" type="sibTrans" cxnId="{D47DD9A5-3E6E-4484-82C9-E5B057B2382F}">
      <dgm:prSet/>
      <dgm:spPr/>
      <dgm:t>
        <a:bodyPr/>
        <a:lstStyle/>
        <a:p>
          <a:endParaRPr lang="en-US"/>
        </a:p>
      </dgm:t>
    </dgm:pt>
    <dgm:pt modelId="{4CB40B64-337D-4C78-96B2-E735CD7D6E24}" type="pres">
      <dgm:prSet presAssocID="{E163BAEB-FAA6-4ADC-926B-062A1ECC003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0555577-CD5C-4819-ADC2-0298D2A420C0}" type="pres">
      <dgm:prSet presAssocID="{A742D861-D054-42B5-A455-24A79BB8128E}" presName="singleCycle" presStyleCnt="0"/>
      <dgm:spPr/>
    </dgm:pt>
    <dgm:pt modelId="{D34EE17B-62C0-4E63-BD72-4B221D11032F}" type="pres">
      <dgm:prSet presAssocID="{A742D861-D054-42B5-A455-24A79BB8128E}" presName="singleCenter" presStyleLbl="node1" presStyleIdx="0" presStyleCnt="5" custScaleX="165522" custLinFactX="-9814" custLinFactNeighborX="-100000" custLinFactNeighborY="-8629">
        <dgm:presLayoutVars>
          <dgm:chMax val="7"/>
          <dgm:chPref val="7"/>
        </dgm:presLayoutVars>
      </dgm:prSet>
      <dgm:spPr/>
    </dgm:pt>
    <dgm:pt modelId="{DA2F8662-9FF1-4EB3-8F76-C9D81D4DC8C7}" type="pres">
      <dgm:prSet presAssocID="{4700032D-3077-4220-879B-6A4182FA1157}" presName="Name56" presStyleLbl="parChTrans1D2" presStyleIdx="0" presStyleCnt="4"/>
      <dgm:spPr/>
    </dgm:pt>
    <dgm:pt modelId="{749CDB81-64CD-442D-A5B5-29CE4DA36CB4}" type="pres">
      <dgm:prSet presAssocID="{6C33A199-9E7F-43F0-B618-FE751C2D39E7}" presName="text0" presStyleLbl="node1" presStyleIdx="1" presStyleCnt="5" custScaleX="774911" custRadScaleRad="172246" custRadScaleInc="120045">
        <dgm:presLayoutVars>
          <dgm:bulletEnabled val="1"/>
        </dgm:presLayoutVars>
      </dgm:prSet>
      <dgm:spPr/>
    </dgm:pt>
    <dgm:pt modelId="{15E8D59F-9A71-473A-8762-B98F3FA6D5AA}" type="pres">
      <dgm:prSet presAssocID="{A574FC91-754D-4A94-A9F5-0A8798938B04}" presName="Name56" presStyleLbl="parChTrans1D2" presStyleIdx="1" presStyleCnt="4"/>
      <dgm:spPr/>
    </dgm:pt>
    <dgm:pt modelId="{95AC6638-927B-444D-9C5D-358CF7713853}" type="pres">
      <dgm:prSet presAssocID="{A95D1471-8FCA-4EC1-BA29-874F22D7B9D1}" presName="text0" presStyleLbl="node1" presStyleIdx="2" presStyleCnt="5" custScaleX="743246" custRadScaleRad="149748" custRadScaleInc="-22804">
        <dgm:presLayoutVars>
          <dgm:bulletEnabled val="1"/>
        </dgm:presLayoutVars>
      </dgm:prSet>
      <dgm:spPr/>
    </dgm:pt>
    <dgm:pt modelId="{D593ED41-A465-4B1D-A6EF-A771429B2A69}" type="pres">
      <dgm:prSet presAssocID="{DE1CCB67-3095-4FCD-8550-E96026E5A351}" presName="Name56" presStyleLbl="parChTrans1D2" presStyleIdx="2" presStyleCnt="4"/>
      <dgm:spPr/>
    </dgm:pt>
    <dgm:pt modelId="{4A62183D-ACFF-4596-AD2F-99C369D40E90}" type="pres">
      <dgm:prSet presAssocID="{978EABBA-6A14-4352-93D9-198A7BE39DB9}" presName="text0" presStyleLbl="node1" presStyleIdx="3" presStyleCnt="5" custScaleX="498252" custRadScaleRad="150153" custRadScaleInc="-170977">
        <dgm:presLayoutVars>
          <dgm:bulletEnabled val="1"/>
        </dgm:presLayoutVars>
      </dgm:prSet>
      <dgm:spPr/>
    </dgm:pt>
    <dgm:pt modelId="{10385CEF-B292-448B-81EE-2DC3BFC46504}" type="pres">
      <dgm:prSet presAssocID="{02E5441A-14D0-446D-8494-337406773CE5}" presName="Name56" presStyleLbl="parChTrans1D2" presStyleIdx="3" presStyleCnt="4"/>
      <dgm:spPr/>
    </dgm:pt>
    <dgm:pt modelId="{7F835FBF-4BE8-49FE-9B11-E49040551917}" type="pres">
      <dgm:prSet presAssocID="{D953AFCD-7EB8-4DBA-9BBD-B4757C13E195}" presName="text0" presStyleLbl="node1" presStyleIdx="4" presStyleCnt="5" custScaleX="451273" custRadScaleRad="172844" custRadScaleInc="-321956">
        <dgm:presLayoutVars>
          <dgm:bulletEnabled val="1"/>
        </dgm:presLayoutVars>
      </dgm:prSet>
      <dgm:spPr/>
    </dgm:pt>
  </dgm:ptLst>
  <dgm:cxnLst>
    <dgm:cxn modelId="{45D4AA2D-BFDD-48B8-BAB2-38E94516A6DF}" type="presOf" srcId="{02E5441A-14D0-446D-8494-337406773CE5}" destId="{10385CEF-B292-448B-81EE-2DC3BFC46504}" srcOrd="0" destOrd="0" presId="urn:microsoft.com/office/officeart/2008/layout/RadialCluster"/>
    <dgm:cxn modelId="{186E3336-B608-4A98-B3E0-A7C575B0CD52}" type="presOf" srcId="{E163BAEB-FAA6-4ADC-926B-062A1ECC003D}" destId="{4CB40B64-337D-4C78-96B2-E735CD7D6E24}" srcOrd="0" destOrd="0" presId="urn:microsoft.com/office/officeart/2008/layout/RadialCluster"/>
    <dgm:cxn modelId="{1C3E2440-C462-4C2B-9158-E5A66AF69611}" type="presOf" srcId="{A95D1471-8FCA-4EC1-BA29-874F22D7B9D1}" destId="{95AC6638-927B-444D-9C5D-358CF7713853}" srcOrd="0" destOrd="0" presId="urn:microsoft.com/office/officeart/2008/layout/RadialCluster"/>
    <dgm:cxn modelId="{AF8EEF5D-3995-4332-903F-388AB8E58F60}" srcId="{A742D861-D054-42B5-A455-24A79BB8128E}" destId="{978EABBA-6A14-4352-93D9-198A7BE39DB9}" srcOrd="2" destOrd="0" parTransId="{DE1CCB67-3095-4FCD-8550-E96026E5A351}" sibTransId="{B66AF61F-A35C-4F68-BB05-1DE58B1CA54F}"/>
    <dgm:cxn modelId="{24B34874-5E57-4A3C-93C5-079AAAE905EA}" type="presOf" srcId="{D953AFCD-7EB8-4DBA-9BBD-B4757C13E195}" destId="{7F835FBF-4BE8-49FE-9B11-E49040551917}" srcOrd="0" destOrd="0" presId="urn:microsoft.com/office/officeart/2008/layout/RadialCluster"/>
    <dgm:cxn modelId="{81ED4D54-AE5E-4A6F-813D-F5B71AE0F51F}" srcId="{A742D861-D054-42B5-A455-24A79BB8128E}" destId="{A95D1471-8FCA-4EC1-BA29-874F22D7B9D1}" srcOrd="1" destOrd="0" parTransId="{A574FC91-754D-4A94-A9F5-0A8798938B04}" sibTransId="{5F5C22F6-DFE5-4D51-9EF8-A2E53CB71EC6}"/>
    <dgm:cxn modelId="{B6AB127D-E138-4C3D-B48B-3383D09A0B06}" srcId="{A742D861-D054-42B5-A455-24A79BB8128E}" destId="{6C33A199-9E7F-43F0-B618-FE751C2D39E7}" srcOrd="0" destOrd="0" parTransId="{4700032D-3077-4220-879B-6A4182FA1157}" sibTransId="{495126FB-3ABD-418E-B98D-BD803902D316}"/>
    <dgm:cxn modelId="{1E85B587-E5D1-41E5-92BF-A704FCCE4431}" type="presOf" srcId="{A574FC91-754D-4A94-A9F5-0A8798938B04}" destId="{15E8D59F-9A71-473A-8762-B98F3FA6D5AA}" srcOrd="0" destOrd="0" presId="urn:microsoft.com/office/officeart/2008/layout/RadialCluster"/>
    <dgm:cxn modelId="{EF63CCA4-7AA5-416F-8B6A-76DD2DE8F399}" srcId="{E163BAEB-FAA6-4ADC-926B-062A1ECC003D}" destId="{B8D4F94A-2733-4A15-B45A-B4FE3EA5095E}" srcOrd="1" destOrd="0" parTransId="{DF5E62E7-99CB-4D2D-8668-BFD253055BB6}" sibTransId="{A291A392-F12A-400E-8A71-440C93D9A806}"/>
    <dgm:cxn modelId="{D47DD9A5-3E6E-4484-82C9-E5B057B2382F}" srcId="{A742D861-D054-42B5-A455-24A79BB8128E}" destId="{D953AFCD-7EB8-4DBA-9BBD-B4757C13E195}" srcOrd="3" destOrd="0" parTransId="{02E5441A-14D0-446D-8494-337406773CE5}" sibTransId="{42C5A686-9699-4EC2-A370-591555BFE4D5}"/>
    <dgm:cxn modelId="{DFF3D1C8-09E3-44D3-A9E7-EC2593F6DC16}" type="presOf" srcId="{DE1CCB67-3095-4FCD-8550-E96026E5A351}" destId="{D593ED41-A465-4B1D-A6EF-A771429B2A69}" srcOrd="0" destOrd="0" presId="urn:microsoft.com/office/officeart/2008/layout/RadialCluster"/>
    <dgm:cxn modelId="{D94DA4CB-8272-45E6-9E42-4422A450358B}" type="presOf" srcId="{A742D861-D054-42B5-A455-24A79BB8128E}" destId="{D34EE17B-62C0-4E63-BD72-4B221D11032F}" srcOrd="0" destOrd="0" presId="urn:microsoft.com/office/officeart/2008/layout/RadialCluster"/>
    <dgm:cxn modelId="{EBB2D0E6-E947-45FD-9D3B-0F2922431B4D}" type="presOf" srcId="{6C33A199-9E7F-43F0-B618-FE751C2D39E7}" destId="{749CDB81-64CD-442D-A5B5-29CE4DA36CB4}" srcOrd="0" destOrd="0" presId="urn:microsoft.com/office/officeart/2008/layout/RadialCluster"/>
    <dgm:cxn modelId="{64E474EC-2DDC-438E-8EAC-785B89CA8BD9}" srcId="{E163BAEB-FAA6-4ADC-926B-062A1ECC003D}" destId="{A742D861-D054-42B5-A455-24A79BB8128E}" srcOrd="0" destOrd="0" parTransId="{C546716B-0F7D-4549-BC1C-B7D94CB4EE77}" sibTransId="{0079DDE5-BACF-4782-A654-F0E0067B4763}"/>
    <dgm:cxn modelId="{80C023F4-0B43-421E-A0C6-F0C2D169F973}" type="presOf" srcId="{4700032D-3077-4220-879B-6A4182FA1157}" destId="{DA2F8662-9FF1-4EB3-8F76-C9D81D4DC8C7}" srcOrd="0" destOrd="0" presId="urn:microsoft.com/office/officeart/2008/layout/RadialCluster"/>
    <dgm:cxn modelId="{A56BE0FC-7BD8-4773-9E09-6B7039B19386}" type="presOf" srcId="{978EABBA-6A14-4352-93D9-198A7BE39DB9}" destId="{4A62183D-ACFF-4596-AD2F-99C369D40E90}" srcOrd="0" destOrd="0" presId="urn:microsoft.com/office/officeart/2008/layout/RadialCluster"/>
    <dgm:cxn modelId="{F7526A25-407F-4C9A-872B-56A22B694A89}" type="presParOf" srcId="{4CB40B64-337D-4C78-96B2-E735CD7D6E24}" destId="{D0555577-CD5C-4819-ADC2-0298D2A420C0}" srcOrd="0" destOrd="0" presId="urn:microsoft.com/office/officeart/2008/layout/RadialCluster"/>
    <dgm:cxn modelId="{433C06A7-7101-4167-BEF8-AEAB57A55F0B}" type="presParOf" srcId="{D0555577-CD5C-4819-ADC2-0298D2A420C0}" destId="{D34EE17B-62C0-4E63-BD72-4B221D11032F}" srcOrd="0" destOrd="0" presId="urn:microsoft.com/office/officeart/2008/layout/RadialCluster"/>
    <dgm:cxn modelId="{F78DB541-EEA3-4281-9F4D-B3A692F9208F}" type="presParOf" srcId="{D0555577-CD5C-4819-ADC2-0298D2A420C0}" destId="{DA2F8662-9FF1-4EB3-8F76-C9D81D4DC8C7}" srcOrd="1" destOrd="0" presId="urn:microsoft.com/office/officeart/2008/layout/RadialCluster"/>
    <dgm:cxn modelId="{02F0A2D7-28AB-4FAB-B10A-89F8C40F4AFA}" type="presParOf" srcId="{D0555577-CD5C-4819-ADC2-0298D2A420C0}" destId="{749CDB81-64CD-442D-A5B5-29CE4DA36CB4}" srcOrd="2" destOrd="0" presId="urn:microsoft.com/office/officeart/2008/layout/RadialCluster"/>
    <dgm:cxn modelId="{E5FC6579-85B4-428D-A8FB-6C5826BE6BB4}" type="presParOf" srcId="{D0555577-CD5C-4819-ADC2-0298D2A420C0}" destId="{15E8D59F-9A71-473A-8762-B98F3FA6D5AA}" srcOrd="3" destOrd="0" presId="urn:microsoft.com/office/officeart/2008/layout/RadialCluster"/>
    <dgm:cxn modelId="{9CF5C63C-97A0-495E-9D85-A29AD1E28A76}" type="presParOf" srcId="{D0555577-CD5C-4819-ADC2-0298D2A420C0}" destId="{95AC6638-927B-444D-9C5D-358CF7713853}" srcOrd="4" destOrd="0" presId="urn:microsoft.com/office/officeart/2008/layout/RadialCluster"/>
    <dgm:cxn modelId="{44D4151F-A3E9-4CB3-8A9A-6C4AD09EEEFA}" type="presParOf" srcId="{D0555577-CD5C-4819-ADC2-0298D2A420C0}" destId="{D593ED41-A465-4B1D-A6EF-A771429B2A69}" srcOrd="5" destOrd="0" presId="urn:microsoft.com/office/officeart/2008/layout/RadialCluster"/>
    <dgm:cxn modelId="{912909F7-695C-48D4-B65A-64E8E6FD44A0}" type="presParOf" srcId="{D0555577-CD5C-4819-ADC2-0298D2A420C0}" destId="{4A62183D-ACFF-4596-AD2F-99C369D40E90}" srcOrd="6" destOrd="0" presId="urn:microsoft.com/office/officeart/2008/layout/RadialCluster"/>
    <dgm:cxn modelId="{6DABD300-2E98-46F8-A0ED-C57EEEEACCF0}" type="presParOf" srcId="{D0555577-CD5C-4819-ADC2-0298D2A420C0}" destId="{10385CEF-B292-448B-81EE-2DC3BFC46504}" srcOrd="7" destOrd="0" presId="urn:microsoft.com/office/officeart/2008/layout/RadialCluster"/>
    <dgm:cxn modelId="{5963D72E-838D-4DC3-96C3-68F472FF982B}" type="presParOf" srcId="{D0555577-CD5C-4819-ADC2-0298D2A420C0}" destId="{7F835FBF-4BE8-49FE-9B11-E49040551917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766B3-3D23-4E1A-BDB7-758090BD9967}">
      <dsp:nvSpPr>
        <dsp:cNvPr id="0" name=""/>
        <dsp:cNvSpPr/>
      </dsp:nvSpPr>
      <dsp:spPr>
        <a:xfrm>
          <a:off x="1729052" y="1153985"/>
          <a:ext cx="2916435" cy="2916435"/>
        </a:xfrm>
        <a:prstGeom prst="ellipse">
          <a:avLst/>
        </a:prstGeom>
        <a:solidFill>
          <a:schemeClr val="tx2">
            <a:alpha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</a:rPr>
            <a:t>Employees &amp; Retirees</a:t>
          </a:r>
          <a:endParaRPr lang="en-US" sz="3500" b="1" kern="1200" dirty="0">
            <a:solidFill>
              <a:schemeClr val="bg1"/>
            </a:solidFill>
          </a:endParaRPr>
        </a:p>
      </dsp:txBody>
      <dsp:txXfrm>
        <a:off x="2156154" y="1581087"/>
        <a:ext cx="2062231" cy="2062231"/>
      </dsp:txXfrm>
    </dsp:sp>
    <dsp:sp modelId="{7E1E2298-20C8-4150-B486-799C82B2BC56}">
      <dsp:nvSpPr>
        <dsp:cNvPr id="0" name=""/>
        <dsp:cNvSpPr/>
      </dsp:nvSpPr>
      <dsp:spPr>
        <a:xfrm>
          <a:off x="2194090" y="-103730"/>
          <a:ext cx="2042919" cy="1849341"/>
        </a:xfrm>
        <a:prstGeom prst="ellipse">
          <a:avLst/>
        </a:prstGeom>
        <a:solidFill>
          <a:schemeClr val="tx2">
            <a:alpha val="5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Employer: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Deduct $        &amp; Plan Oversight</a:t>
          </a:r>
        </a:p>
      </dsp:txBody>
      <dsp:txXfrm>
        <a:off x="2493269" y="167100"/>
        <a:ext cx="1444561" cy="1307681"/>
      </dsp:txXfrm>
    </dsp:sp>
    <dsp:sp modelId="{90277B53-0308-4390-A6CF-7562CFC853E6}">
      <dsp:nvSpPr>
        <dsp:cNvPr id="0" name=""/>
        <dsp:cNvSpPr/>
      </dsp:nvSpPr>
      <dsp:spPr>
        <a:xfrm>
          <a:off x="4199365" y="1542233"/>
          <a:ext cx="2212524" cy="2064530"/>
        </a:xfrm>
        <a:prstGeom prst="ellipse">
          <a:avLst/>
        </a:prstGeom>
        <a:solidFill>
          <a:schemeClr val="tx2">
            <a:alpha val="5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CCC:</a:t>
          </a:r>
          <a:r>
            <a:rPr lang="en-US" sz="2000" b="1" kern="1200" dirty="0">
              <a:solidFill>
                <a:schemeClr val="bg1"/>
              </a:solidFill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Compliance, Approvals     &amp; Questions</a:t>
          </a:r>
        </a:p>
      </dsp:txBody>
      <dsp:txXfrm>
        <a:off x="4523382" y="1844576"/>
        <a:ext cx="1564490" cy="1459844"/>
      </dsp:txXfrm>
    </dsp:sp>
    <dsp:sp modelId="{68EDBC6A-FDF7-40C6-AFC1-781B3FF307A6}">
      <dsp:nvSpPr>
        <dsp:cNvPr id="0" name=""/>
        <dsp:cNvSpPr/>
      </dsp:nvSpPr>
      <dsp:spPr>
        <a:xfrm>
          <a:off x="2099123" y="3364862"/>
          <a:ext cx="2195157" cy="1916127"/>
        </a:xfrm>
        <a:prstGeom prst="ellipse">
          <a:avLst/>
        </a:prstGeom>
        <a:solidFill>
          <a:schemeClr val="tx2">
            <a:alpha val="5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Vendor: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</a:rPr>
            <a:t>Investments &amp; Account Recordkeeper</a:t>
          </a:r>
        </a:p>
      </dsp:txBody>
      <dsp:txXfrm>
        <a:off x="2420596" y="3645472"/>
        <a:ext cx="1552211" cy="1354907"/>
      </dsp:txXfrm>
    </dsp:sp>
    <dsp:sp modelId="{55136DA3-A2C9-4438-9F13-518CF67E63FD}">
      <dsp:nvSpPr>
        <dsp:cNvPr id="0" name=""/>
        <dsp:cNvSpPr/>
      </dsp:nvSpPr>
      <dsp:spPr>
        <a:xfrm>
          <a:off x="130386" y="1746024"/>
          <a:ext cx="1975856" cy="1824084"/>
        </a:xfrm>
        <a:prstGeom prst="ellipse">
          <a:avLst/>
        </a:prstGeom>
        <a:solidFill>
          <a:schemeClr val="tx2">
            <a:alpha val="5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</a:rPr>
            <a:t>Advisor:</a:t>
          </a:r>
          <a:r>
            <a:rPr lang="en-US" sz="2800" b="1" kern="1200" dirty="0">
              <a:solidFill>
                <a:schemeClr val="bg1"/>
              </a:solidFill>
            </a:rPr>
            <a:t> </a:t>
          </a:r>
          <a:r>
            <a:rPr lang="en-US" sz="2000" b="1" kern="1200" dirty="0">
              <a:solidFill>
                <a:schemeClr val="bg1"/>
              </a:solidFill>
            </a:rPr>
            <a:t>Optional Help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419743" y="2013155"/>
        <a:ext cx="1397142" cy="12898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71B5A-125C-4EBC-A287-F651150ECDF0}">
      <dsp:nvSpPr>
        <dsp:cNvPr id="0" name=""/>
        <dsp:cNvSpPr/>
      </dsp:nvSpPr>
      <dsp:spPr>
        <a:xfrm>
          <a:off x="1724231" y="323094"/>
          <a:ext cx="4020736" cy="4020736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Personal Savings</a:t>
          </a:r>
        </a:p>
      </dsp:txBody>
      <dsp:txXfrm>
        <a:off x="3910268" y="1065016"/>
        <a:ext cx="1364178" cy="1340245"/>
      </dsp:txXfrm>
    </dsp:sp>
    <dsp:sp modelId="{8429389E-D65E-495A-BA94-4C495F4F6460}">
      <dsp:nvSpPr>
        <dsp:cNvPr id="0" name=""/>
        <dsp:cNvSpPr/>
      </dsp:nvSpPr>
      <dsp:spPr>
        <a:xfrm>
          <a:off x="1516972" y="442759"/>
          <a:ext cx="4020736" cy="4020736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Social Security</a:t>
          </a:r>
        </a:p>
      </dsp:txBody>
      <dsp:txXfrm>
        <a:off x="2617888" y="2979652"/>
        <a:ext cx="1818904" cy="1244513"/>
      </dsp:txXfrm>
    </dsp:sp>
    <dsp:sp modelId="{95FE1FB3-6AB4-4526-A99B-312916EC7626}">
      <dsp:nvSpPr>
        <dsp:cNvPr id="0" name=""/>
        <dsp:cNvSpPr/>
      </dsp:nvSpPr>
      <dsp:spPr>
        <a:xfrm>
          <a:off x="1516972" y="442759"/>
          <a:ext cx="4020736" cy="4020736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State Pension Plan</a:t>
          </a:r>
        </a:p>
      </dsp:txBody>
      <dsp:txXfrm>
        <a:off x="1947765" y="1232547"/>
        <a:ext cx="1364178" cy="13402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42BED-72DC-46B0-AACD-A216EC98D431}">
      <dsp:nvSpPr>
        <dsp:cNvPr id="0" name=""/>
        <dsp:cNvSpPr/>
      </dsp:nvSpPr>
      <dsp:spPr>
        <a:xfrm>
          <a:off x="0" y="654252"/>
          <a:ext cx="6910387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E96A09-F6E0-43A4-BB09-1397BD7C37CE}">
      <dsp:nvSpPr>
        <dsp:cNvPr id="0" name=""/>
        <dsp:cNvSpPr/>
      </dsp:nvSpPr>
      <dsp:spPr>
        <a:xfrm>
          <a:off x="345519" y="108132"/>
          <a:ext cx="4837270" cy="1092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ROTH (after tax)</a:t>
          </a:r>
        </a:p>
      </dsp:txBody>
      <dsp:txXfrm>
        <a:off x="398838" y="161451"/>
        <a:ext cx="4730632" cy="985602"/>
      </dsp:txXfrm>
    </dsp:sp>
    <dsp:sp modelId="{55C13573-B105-4446-8D34-B75C5EFF06EF}">
      <dsp:nvSpPr>
        <dsp:cNvPr id="0" name=""/>
        <dsp:cNvSpPr/>
      </dsp:nvSpPr>
      <dsp:spPr>
        <a:xfrm>
          <a:off x="0" y="2332572"/>
          <a:ext cx="6910387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665912"/>
              <a:satOff val="-293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E445F-5B51-4F74-99BD-C6ED871DE20D}">
      <dsp:nvSpPr>
        <dsp:cNvPr id="0" name=""/>
        <dsp:cNvSpPr/>
      </dsp:nvSpPr>
      <dsp:spPr>
        <a:xfrm>
          <a:off x="345519" y="1786452"/>
          <a:ext cx="4837270" cy="1092240"/>
        </a:xfrm>
        <a:prstGeom prst="roundRect">
          <a:avLst/>
        </a:prstGeom>
        <a:solidFill>
          <a:schemeClr val="accent2">
            <a:hueOff val="-665912"/>
            <a:satOff val="-293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Traditional (before tax)</a:t>
          </a:r>
        </a:p>
      </dsp:txBody>
      <dsp:txXfrm>
        <a:off x="398838" y="1839771"/>
        <a:ext cx="4730632" cy="985602"/>
      </dsp:txXfrm>
    </dsp:sp>
    <dsp:sp modelId="{756CC20D-6FB0-48FF-AD1C-39692D8E1B16}">
      <dsp:nvSpPr>
        <dsp:cNvPr id="0" name=""/>
        <dsp:cNvSpPr/>
      </dsp:nvSpPr>
      <dsp:spPr>
        <a:xfrm>
          <a:off x="0" y="4010892"/>
          <a:ext cx="6910387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331824"/>
              <a:satOff val="-586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308B1-2425-4030-8B27-48F1FB6B745F}">
      <dsp:nvSpPr>
        <dsp:cNvPr id="0" name=""/>
        <dsp:cNvSpPr/>
      </dsp:nvSpPr>
      <dsp:spPr>
        <a:xfrm>
          <a:off x="345519" y="3464772"/>
          <a:ext cx="4837270" cy="1092240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Roth and Traditional</a:t>
          </a:r>
        </a:p>
      </dsp:txBody>
      <dsp:txXfrm>
        <a:off x="398838" y="3518091"/>
        <a:ext cx="4730632" cy="9856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EE17B-62C0-4E63-BD72-4B221D11032F}">
      <dsp:nvSpPr>
        <dsp:cNvPr id="0" name=""/>
        <dsp:cNvSpPr/>
      </dsp:nvSpPr>
      <dsp:spPr>
        <a:xfrm>
          <a:off x="0" y="1130663"/>
          <a:ext cx="1997548" cy="1206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Keep in the  403(b) plan at former employer</a:t>
          </a:r>
        </a:p>
      </dsp:txBody>
      <dsp:txXfrm>
        <a:off x="58912" y="1189575"/>
        <a:ext cx="1879724" cy="1088993"/>
      </dsp:txXfrm>
    </dsp:sp>
    <dsp:sp modelId="{DA2F8662-9FF1-4EB3-8F76-C9D81D4DC8C7}">
      <dsp:nvSpPr>
        <dsp:cNvPr id="0" name=""/>
        <dsp:cNvSpPr/>
      </dsp:nvSpPr>
      <dsp:spPr>
        <a:xfrm rot="20809373">
          <a:off x="1957604" y="1154400"/>
          <a:ext cx="30341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34122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CDB81-64CD-442D-A5B5-29CE4DA36CB4}">
      <dsp:nvSpPr>
        <dsp:cNvPr id="0" name=""/>
        <dsp:cNvSpPr/>
      </dsp:nvSpPr>
      <dsp:spPr>
        <a:xfrm>
          <a:off x="3545716" y="0"/>
          <a:ext cx="6265680" cy="808567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Rollover to 403(b) at new school district</a:t>
          </a:r>
        </a:p>
      </dsp:txBody>
      <dsp:txXfrm>
        <a:off x="3585187" y="39471"/>
        <a:ext cx="6186738" cy="729625"/>
      </dsp:txXfrm>
    </dsp:sp>
    <dsp:sp modelId="{15E8D59F-9A71-473A-8762-B98F3FA6D5AA}">
      <dsp:nvSpPr>
        <dsp:cNvPr id="0" name=""/>
        <dsp:cNvSpPr/>
      </dsp:nvSpPr>
      <dsp:spPr>
        <a:xfrm rot="21510440">
          <a:off x="1997242" y="1684539"/>
          <a:ext cx="18048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480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C6638-927B-444D-9C5D-358CF7713853}">
      <dsp:nvSpPr>
        <dsp:cNvPr id="0" name=""/>
        <dsp:cNvSpPr/>
      </dsp:nvSpPr>
      <dsp:spPr>
        <a:xfrm>
          <a:off x="3801739" y="1178449"/>
          <a:ext cx="6009647" cy="808567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accent3">
              <a:shade val="15000"/>
            </a:schemeClr>
          </a:solidFill>
          <a:prstDash val="solid"/>
        </a:ln>
        <a:effectLst/>
      </dsp:spPr>
      <dsp:style>
        <a:lnRef idx="2">
          <a:schemeClr val="accent3">
            <a:shade val="15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Rollover to 401(k) at for-profit company </a:t>
          </a:r>
        </a:p>
      </dsp:txBody>
      <dsp:txXfrm>
        <a:off x="3841210" y="1217920"/>
        <a:ext cx="5930705" cy="729625"/>
      </dsp:txXfrm>
    </dsp:sp>
    <dsp:sp modelId="{D593ED41-A465-4B1D-A6EF-A771429B2A69}">
      <dsp:nvSpPr>
        <dsp:cNvPr id="0" name=""/>
        <dsp:cNvSpPr/>
      </dsp:nvSpPr>
      <dsp:spPr>
        <a:xfrm rot="485058">
          <a:off x="1983610" y="2073182"/>
          <a:ext cx="28051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512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62183D-ACFF-4596-AD2F-99C369D40E90}">
      <dsp:nvSpPr>
        <dsp:cNvPr id="0" name=""/>
        <dsp:cNvSpPr/>
      </dsp:nvSpPr>
      <dsp:spPr>
        <a:xfrm>
          <a:off x="4774798" y="2152261"/>
          <a:ext cx="4028704" cy="808567"/>
        </a:xfrm>
        <a:prstGeom prst="roundRect">
          <a:avLst/>
        </a:prstGeom>
        <a:solidFill>
          <a:schemeClr val="accent4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Rollover to a personal IRA </a:t>
          </a:r>
        </a:p>
      </dsp:txBody>
      <dsp:txXfrm>
        <a:off x="4814269" y="2191732"/>
        <a:ext cx="3949762" cy="729625"/>
      </dsp:txXfrm>
    </dsp:sp>
    <dsp:sp modelId="{10385CEF-B292-448B-81EE-2DC3BFC46504}">
      <dsp:nvSpPr>
        <dsp:cNvPr id="0" name=""/>
        <dsp:cNvSpPr/>
      </dsp:nvSpPr>
      <dsp:spPr>
        <a:xfrm rot="1090373">
          <a:off x="1906163" y="2633331"/>
          <a:ext cx="36641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6418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35FBF-4BE8-49FE-9B11-E49040551917}">
      <dsp:nvSpPr>
        <dsp:cNvPr id="0" name=""/>
        <dsp:cNvSpPr/>
      </dsp:nvSpPr>
      <dsp:spPr>
        <a:xfrm>
          <a:off x="4886141" y="3204734"/>
          <a:ext cx="3648847" cy="808567"/>
        </a:xfrm>
        <a:prstGeom prst="roundRect">
          <a:avLst/>
        </a:prstGeom>
        <a:solidFill>
          <a:schemeClr val="accent5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Take a cash distribution</a:t>
          </a:r>
        </a:p>
      </dsp:txBody>
      <dsp:txXfrm>
        <a:off x="4925612" y="3244205"/>
        <a:ext cx="3569905" cy="72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05:33.123"/>
    </inkml:context>
    <inkml:brush xml:id="br0">
      <inkml:brushProperty name="width" value="0.4" units="cm"/>
      <inkml:brushProperty name="height" value="0.8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0,'1520'0,"-1498"0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05:41.910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0,'1395'0,"-1376"0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33:05.82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1,'1023'0,"-1000"0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05:33.123"/>
    </inkml:context>
    <inkml:brush xml:id="br0">
      <inkml:brushProperty name="width" value="0.4" units="cm"/>
      <inkml:brushProperty name="height" value="0.8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0,'1520'0,"-1498"0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05:41.910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0,'1395'0,"-1376"0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24T18:11:34.92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0,'2463'0,"-2441"0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16T23:26:07.082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0,'1348'0,"-1333"0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16T23:26:10.358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0,'1422'0,"-1402"0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3ED29-6A00-46BC-9E55-462C48592DDA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4A031-AD59-4009-A803-EAC5B0D02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student workers or employees that work less than 20 hours per week may be excluded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2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91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403 and 457 benefit from payroll deductions and higher limits than an IRA.  All three are tax-advantaged which allow employees to save more for retirement than non-tax-advantaged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5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29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65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74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4A031-AD59-4009-A803-EAC5B0D02D2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3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16DB7-4E65-481F-8432-649A6C36C4F4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31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3337-B026-42A8-A428-17FA7F3AAB62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5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A6AC-C9C8-4916-8F25-518C034D4E69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9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93B1-B5A0-49C0-9385-53C21A25ADE0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0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75ED-FA8E-4CF1-800D-567483A87707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84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F33D-4CDF-4029-8BC8-6C085EB4BD17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4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FE45-754B-400F-B974-889A75148F87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3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071E-F0CE-49D3-B1F5-1F9ABE6BF894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5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DF33D-9F41-4394-A81A-7B7F6596A162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2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D081BE-F900-4E33-8EED-42960901D993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2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D79B-ECF2-4C4A-B93A-043B8B4BC0E7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4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ACAA85-CE7F-4319-8AA8-466A53824AA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36DF312-99C2-4657-9A53-6CCDF4B5B62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92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complianc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0" Type="http://schemas.openxmlformats.org/officeDocument/2006/relationships/customXml" Target="../ink/ink3.xml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9.png"/><Relationship Id="rId5" Type="http://schemas.openxmlformats.org/officeDocument/2006/relationships/image" Target="../media/image5.emf"/><Relationship Id="rId10" Type="http://schemas.openxmlformats.org/officeDocument/2006/relationships/customXml" Target="../ink/ink6.xml"/><Relationship Id="rId4" Type="http://schemas.openxmlformats.org/officeDocument/2006/relationships/image" Target="../media/image6.emf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7.emf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5.emf"/><Relationship Id="rId4" Type="http://schemas.openxmlformats.org/officeDocument/2006/relationships/image" Target="../media/image6.emf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ompliance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loom.com/share/folder/6742e37761bf4a74809ef27304dfd938" TargetMode="External"/><Relationship Id="rId3" Type="http://schemas.openxmlformats.org/officeDocument/2006/relationships/hyperlink" Target="https://brokercheck.finra.org/" TargetMode="External"/><Relationship Id="rId7" Type="http://schemas.openxmlformats.org/officeDocument/2006/relationships/hyperlink" Target="https://www.ncompliance.com/choosinginvestments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ompliance.com/generalinfo.aspx" TargetMode="External"/><Relationship Id="rId5" Type="http://schemas.openxmlformats.org/officeDocument/2006/relationships/hyperlink" Target="https://www.ncompliance.com/guest_employervendors.aspx?EmployerID=40" TargetMode="External"/><Relationship Id="rId4" Type="http://schemas.openxmlformats.org/officeDocument/2006/relationships/hyperlink" Target="https://dfr.oregon.gov/help/complaints-licenses/Pages/check-license.aspx" TargetMode="External"/><Relationship Id="rId9" Type="http://schemas.openxmlformats.org/officeDocument/2006/relationships/hyperlink" Target="https://www.403bcompare.com/Vendors/Browse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/>
              <a:t>Portland Public Schools  403(b)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9AF8E-2433-4808-AAC2-863DC2F02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0" y="4455621"/>
            <a:ext cx="10476065" cy="1143000"/>
          </a:xfrm>
        </p:spPr>
        <p:txBody>
          <a:bodyPr/>
          <a:lstStyle/>
          <a:p>
            <a:r>
              <a:rPr lang="en-US" dirty="0"/>
              <a:t>PPS/CCC* 403(b) PLAN Website: </a:t>
            </a:r>
            <a:r>
              <a:rPr lang="en-US" dirty="0">
                <a:hlinkClick r:id="rId2"/>
              </a:rPr>
              <a:t>WWW.NCOMPLIANCE.COM</a:t>
            </a:r>
            <a:endParaRPr lang="en-US" dirty="0"/>
          </a:p>
          <a:p>
            <a:r>
              <a:rPr lang="en-US" dirty="0"/>
              <a:t>October 7, 2024 / Jim </a:t>
            </a:r>
            <a:r>
              <a:rPr lang="en-US" dirty="0" err="1"/>
              <a:t>kelleher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5CD908E-8FF8-4538-85C4-21790E14FD5A}"/>
              </a:ext>
            </a:extLst>
          </p:cNvPr>
          <p:cNvSpPr txBox="1"/>
          <p:nvPr/>
        </p:nvSpPr>
        <p:spPr>
          <a:xfrm>
            <a:off x="678730" y="5759777"/>
            <a:ext cx="1089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*CCC helps PPS administer the 403(b) program -- Call CCC at 503-968-8961 with any questions</a:t>
            </a:r>
          </a:p>
        </p:txBody>
      </p:sp>
    </p:spTree>
    <p:extLst>
      <p:ext uri="{BB962C8B-B14F-4D97-AF65-F5344CB8AC3E}">
        <p14:creationId xmlns:p14="http://schemas.microsoft.com/office/powerpoint/2010/main" val="3588261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How does a 403(b) reduce taxes &amp; increase savings?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3E59AE-44F8-4FB9-BF05-C888FE3E1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E233A4-C6BA-81C4-4AEC-8FCBEB76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530874" cy="5055904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/>
              <a:t>Let’s start with Roth Contributions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194563F-A66F-4B71-9C8D-5610CF13D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03595A-19F1-44C4-8C24-6E498B5F7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B562F-921D-3426-D5C5-D77AE86C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36DF312-99C2-4657-9A53-6CCDF4B5B625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563385A-E943-1489-16C2-4C7E5D7B07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57954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122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800504-B15A-E6F8-FDA2-88074D807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145" y="2025921"/>
            <a:ext cx="3779848" cy="29812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3F759-DA1B-4E03-B223-98057249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Roth 403(b) </a:t>
            </a:r>
            <a:br>
              <a:rPr lang="en-US" dirty="0"/>
            </a:br>
            <a:r>
              <a:rPr lang="en-US" dirty="0"/>
              <a:t>Tax Benefits 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12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C2D9CE-FD78-4DA2-8891-4D9DBA916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007" y="2023963"/>
            <a:ext cx="3780638" cy="2983160"/>
          </a:xfrm>
          <a:prstGeom prst="rect">
            <a:avLst/>
          </a:prstGeo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3F344F96-6206-4F7B-8F93-65E50222B57A}"/>
              </a:ext>
            </a:extLst>
          </p:cNvPr>
          <p:cNvSpPr/>
          <p:nvPr/>
        </p:nvSpPr>
        <p:spPr>
          <a:xfrm>
            <a:off x="5467409" y="3845723"/>
            <a:ext cx="915951" cy="226243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7E64731-DB7A-1C33-B5AD-086C1C4C883B}"/>
                  </a:ext>
                </a:extLst>
              </p14:cNvPr>
              <p14:cNvContentPartPr/>
              <p14:nvPr/>
            </p14:nvContentPartPr>
            <p14:xfrm>
              <a:off x="10048925" y="4855458"/>
              <a:ext cx="55548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7E64731-DB7A-1C33-B5AD-086C1C4C88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76925" y="4711458"/>
                <a:ext cx="6991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ACCADF9-16AB-77F4-5C5E-86C43B0EBE85}"/>
                  </a:ext>
                </a:extLst>
              </p14:cNvPr>
              <p14:cNvContentPartPr/>
              <p14:nvPr/>
            </p14:nvContentPartPr>
            <p14:xfrm>
              <a:off x="4684925" y="4855458"/>
              <a:ext cx="50940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ACCADF9-16AB-77F4-5C5E-86C43B0EBE8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12925" y="4711458"/>
                <a:ext cx="6530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EDE797A-0E69-6739-7181-9337723575CA}"/>
                  </a:ext>
                </a:extLst>
              </p14:cNvPr>
              <p14:cNvContentPartPr/>
              <p14:nvPr/>
            </p14:nvContentPartPr>
            <p14:xfrm>
              <a:off x="7588395" y="2174571"/>
              <a:ext cx="37692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EDE797A-0E69-6739-7181-9337723575C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34395" y="2066931"/>
                <a:ext cx="48456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928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3F759-DA1B-4E03-B223-98057249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403(b)</a:t>
            </a:r>
            <a:br>
              <a:rPr lang="en-US" dirty="0"/>
            </a:br>
            <a:r>
              <a:rPr lang="en-US" dirty="0"/>
              <a:t> Tax Benefits 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13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4D75F53-98E2-403C-BD1A-2A2F9D6D4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6661" y="2023963"/>
            <a:ext cx="3780638" cy="29831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2D9CE-FD78-4DA2-8891-4D9DBA916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007" y="2023963"/>
            <a:ext cx="3780638" cy="2983160"/>
          </a:xfrm>
          <a:prstGeom prst="rect">
            <a:avLst/>
          </a:prstGeo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3F344F96-6206-4F7B-8F93-65E50222B57A}"/>
              </a:ext>
            </a:extLst>
          </p:cNvPr>
          <p:cNvSpPr/>
          <p:nvPr/>
        </p:nvSpPr>
        <p:spPr>
          <a:xfrm>
            <a:off x="5467409" y="3845723"/>
            <a:ext cx="915951" cy="226243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7E64731-DB7A-1C33-B5AD-086C1C4C883B}"/>
                  </a:ext>
                </a:extLst>
              </p14:cNvPr>
              <p14:cNvContentPartPr/>
              <p14:nvPr/>
            </p14:nvContentPartPr>
            <p14:xfrm>
              <a:off x="10048925" y="4855458"/>
              <a:ext cx="55548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7E64731-DB7A-1C33-B5AD-086C1C4C88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76925" y="4711458"/>
                <a:ext cx="6991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ACCADF9-16AB-77F4-5C5E-86C43B0EBE85}"/>
                  </a:ext>
                </a:extLst>
              </p14:cNvPr>
              <p14:cNvContentPartPr/>
              <p14:nvPr/>
            </p14:nvContentPartPr>
            <p14:xfrm>
              <a:off x="4684925" y="4855458"/>
              <a:ext cx="50940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ACCADF9-16AB-77F4-5C5E-86C43B0EBE8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12925" y="4711458"/>
                <a:ext cx="6530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9B4024E-58C1-8648-9B23-6BE644B7998A}"/>
                  </a:ext>
                </a:extLst>
              </p14:cNvPr>
              <p14:cNvContentPartPr/>
              <p14:nvPr/>
            </p14:nvContentPartPr>
            <p14:xfrm>
              <a:off x="7663995" y="2184291"/>
              <a:ext cx="8949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9B4024E-58C1-8648-9B23-6BE644B7998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609995" y="2076291"/>
                <a:ext cx="10026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507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3F759-DA1B-4E03-B223-98057249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Tax Benefits</a:t>
            </a:r>
            <a:br>
              <a:rPr lang="en-US" dirty="0"/>
            </a:br>
            <a:r>
              <a:rPr lang="en-US" dirty="0"/>
              <a:t> 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560E38-BA50-4D08-9210-A16DD2A3C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298" y="1963636"/>
            <a:ext cx="3780639" cy="29831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D75F53-98E2-403C-BD1A-2A2F9D6D4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684" y="1963636"/>
            <a:ext cx="3780638" cy="29831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C2D9CE-FD78-4DA2-8891-4D9DBA916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01526" y="2167343"/>
            <a:ext cx="3197863" cy="2523314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C9AC32-917A-45ED-895E-123DC97C641A}"/>
              </a:ext>
            </a:extLst>
          </p:cNvPr>
          <p:cNvCxnSpPr/>
          <p:nvPr/>
        </p:nvCxnSpPr>
        <p:spPr>
          <a:xfrm>
            <a:off x="8095376" y="1904301"/>
            <a:ext cx="0" cy="3154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D6EE25-4BFC-1B62-F8AC-B8E94F4E2E8F}"/>
                  </a:ext>
                </a:extLst>
              </p14:cNvPr>
              <p14:cNvContentPartPr/>
              <p14:nvPr/>
            </p14:nvContentPartPr>
            <p14:xfrm>
              <a:off x="3414233" y="4754467"/>
              <a:ext cx="49104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D6EE25-4BFC-1B62-F8AC-B8E94F4E2E8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42233" y="4610467"/>
                <a:ext cx="63468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77A1507-9945-F69B-A4B4-1954892AF724}"/>
                  </a:ext>
                </a:extLst>
              </p14:cNvPr>
              <p14:cNvContentPartPr/>
              <p14:nvPr/>
            </p14:nvContentPartPr>
            <p14:xfrm>
              <a:off x="7331753" y="4754467"/>
              <a:ext cx="51948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77A1507-9945-F69B-A4B4-1954892AF72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59753" y="4610467"/>
                <a:ext cx="663120" cy="28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8937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84993-5F31-D1EC-1C64-55FD4FC62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F9FA-5670-C362-A365-DC4F16759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What are some of the key 403(b) plan rules?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201D4C-DAAC-76EF-EC21-2E6A47ECE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86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3B3F759-DA1B-4E03-B223-98057249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1781D33-4788-4652-93AE-13D56CC3742B}"/>
              </a:ext>
            </a:extLst>
          </p:cNvPr>
          <p:cNvGraphicFramePr>
            <a:graphicFrameLocks noGrp="1"/>
          </p:cNvGraphicFramePr>
          <p:nvPr/>
        </p:nvGraphicFramePr>
        <p:xfrm>
          <a:off x="1178943" y="1789816"/>
          <a:ext cx="9834113" cy="4290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5349">
                  <a:extLst>
                    <a:ext uri="{9D8B030D-6E8A-4147-A177-3AD203B41FA5}">
                      <a16:colId xmlns:a16="http://schemas.microsoft.com/office/drawing/2014/main" val="2119478701"/>
                    </a:ext>
                  </a:extLst>
                </a:gridCol>
                <a:gridCol w="4948764">
                  <a:extLst>
                    <a:ext uri="{9D8B030D-6E8A-4147-A177-3AD203B41FA5}">
                      <a16:colId xmlns:a16="http://schemas.microsoft.com/office/drawing/2014/main" val="27013563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3840242724"/>
                  </a:ext>
                </a:extLst>
              </a:tr>
              <a:tr h="400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IRS Annual Contribution Limits (2024)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$23,000, under age 50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$30,500, age 50 or older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1751159163"/>
                  </a:ext>
                </a:extLst>
              </a:tr>
              <a:tr h="2726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Special 15 Years of Service Catch-up Limit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Up to $3,000 per year ($15,000 lifetime max)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1815822419"/>
                  </a:ext>
                </a:extLst>
              </a:tr>
              <a:tr h="2726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Pre-tax Deferrals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Roth After-tax Deferrals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40409546"/>
                  </a:ext>
                </a:extLst>
              </a:tr>
              <a:tr h="449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Investment Options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Mutual Funds and Annuities from 10+ Investment Product Providers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206370213"/>
                  </a:ext>
                </a:extLst>
              </a:tr>
              <a:tr h="6563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Distributions*:  Based on Severance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   Based on Age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   Based on Hardship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at 59 ½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3277575767"/>
                  </a:ext>
                </a:extLst>
              </a:tr>
              <a:tr h="1448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Loans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643443630"/>
                  </a:ext>
                </a:extLst>
              </a:tr>
              <a:tr h="2726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Purchase Service Credit Transfers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40" marR="48440" marT="12215" marB="12215" anchor="ctr"/>
                </a:tc>
                <a:extLst>
                  <a:ext uri="{0D108BD9-81ED-4DB2-BD59-A6C34878D82A}">
                    <a16:rowId xmlns:a16="http://schemas.microsoft.com/office/drawing/2014/main" val="289556509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AC58C59-7957-4577-B524-036178B1CBF7}"/>
              </a:ext>
            </a:extLst>
          </p:cNvPr>
          <p:cNvSpPr txBox="1"/>
          <p:nvPr/>
        </p:nvSpPr>
        <p:spPr>
          <a:xfrm>
            <a:off x="1097280" y="6080435"/>
            <a:ext cx="98341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/>
              <a:t>*Early withdrawal penalty of 10% before age 59 ½ unless due to disability, death or separation of service after age 55.</a:t>
            </a:r>
          </a:p>
        </p:txBody>
      </p:sp>
    </p:spTree>
    <p:extLst>
      <p:ext uri="{BB962C8B-B14F-4D97-AF65-F5344CB8AC3E}">
        <p14:creationId xmlns:p14="http://schemas.microsoft.com/office/powerpoint/2010/main" val="2230007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Where do my 403(b) contributions get invested?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94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Vendor</a:t>
            </a:r>
            <a:br>
              <a:rPr lang="en-US" dirty="0"/>
            </a:br>
            <a:r>
              <a:rPr lang="en-US" dirty="0"/>
              <a:t>Comparison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18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5CB18-AA01-4A35-98CE-D50E64C7D6CB}"/>
              </a:ext>
            </a:extLst>
          </p:cNvPr>
          <p:cNvSpPr txBox="1"/>
          <p:nvPr/>
        </p:nvSpPr>
        <p:spPr>
          <a:xfrm>
            <a:off x="1209876" y="6314536"/>
            <a:ext cx="88571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1. Typically, all products are subject to account administration fees and investment management expenses.  Some annuity contracts may have surrender charges.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270936-20DE-4235-9A03-E5F3FFE0E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876" y="1780133"/>
            <a:ext cx="10337320" cy="453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51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Vendor</a:t>
            </a:r>
            <a:br>
              <a:rPr lang="en-US" dirty="0"/>
            </a:br>
            <a:r>
              <a:rPr lang="en-US" dirty="0"/>
              <a:t>Comparison (2)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5CB18-AA01-4A35-98CE-D50E64C7D6CB}"/>
              </a:ext>
            </a:extLst>
          </p:cNvPr>
          <p:cNvSpPr txBox="1"/>
          <p:nvPr/>
        </p:nvSpPr>
        <p:spPr>
          <a:xfrm>
            <a:off x="1209876" y="6314536"/>
            <a:ext cx="88571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1. Typically, all products are subject to account administration fees and investment management expenses.  Some annuity contracts may have surrender charges.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F45652-E864-2594-F926-676126759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876" y="1853990"/>
            <a:ext cx="10456378" cy="407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/>
              <a:t>Who can contribute to a 403(b) Plan?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53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What happens to my 403(b) account when I leave the district?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14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56EF-CE5E-480F-467F-6DD21EE43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Options</a:t>
            </a:r>
            <a:br>
              <a:rPr lang="en-US" dirty="0"/>
            </a:br>
            <a:r>
              <a:rPr lang="en-US" dirty="0"/>
              <a:t> upon changing jobs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F40F69C-C36C-ED49-6A5F-263E4AC6D3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009BA-4E46-8046-4CA5-FCE608A8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3E4538-71A0-E090-032B-1267150B5F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26346" y="0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60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84AED-D362-D447-2CF6-033FDCBA6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7B4A-C6F7-9ED1-1F47-A8D4BC9AA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How do I start contributing?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70FEB0-E315-ECB2-6615-24AD87208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40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make</a:t>
            </a:r>
            <a:br>
              <a:rPr lang="en-US" dirty="0"/>
            </a:br>
            <a:r>
              <a:rPr lang="en-US" dirty="0"/>
              <a:t>403(b)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F712-0173-47C1-8565-D09A57C41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8449676" cy="402336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Open an account with a plan Investment Provider.</a:t>
            </a:r>
            <a:endParaRPr lang="en-US" sz="26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Start your contributions through PeopleSoft Employee Self Service.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Visit CCC website for 403(b) Plan Information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hlinkClick r:id="rId3"/>
              </a:rPr>
              <a:t>www.ncompliance.com</a:t>
            </a: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Call CCC at 503-968-8961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Submit a question at: https://www.ncompliance.com/ask-ccc.aspx</a:t>
            </a:r>
            <a:endParaRPr lang="en-US" sz="2800" b="1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7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B948A-6A60-C702-10DF-989BE0C84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5DAA-622C-39C7-D8FA-4E0C14F72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When do I work with CCC?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E20FED-BD2B-D439-D390-97FD0DB09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74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Life Cycle &amp; </a:t>
            </a:r>
            <a:br>
              <a:rPr lang="en-US" dirty="0"/>
            </a:br>
            <a:r>
              <a:rPr lang="en-US" dirty="0"/>
              <a:t>CCC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F712-0173-47C1-8565-D09A57C41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8449676" cy="40233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Start Now!</a:t>
            </a: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Make time your friend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Salary Reduction Agreement (</a:t>
            </a:r>
            <a:r>
              <a:rPr lang="en-US" sz="2600" b="1"/>
              <a:t>via PeopleSoft)</a:t>
            </a:r>
            <a:endParaRPr lang="en-US" sz="26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Accumulation Phase</a:t>
            </a: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Make changes to address retirement needs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Make investment &amp; vendor changes / In(de)crease contributions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‘Decumulation’</a:t>
            </a: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Make spending decisions in retirement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en-US" sz="2600" b="1" dirty="0"/>
              <a:t>Distributions, rollovers, loans, PSCTs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endParaRPr lang="en-US" sz="2600" b="1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endParaRPr lang="en-US" sz="2800" b="1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63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23AD4-0055-9E4D-B8D1-88CE1FBD2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3EFD7-C036-7741-15DE-2CCA1349B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Where can I find more information on the 403(b) Plan?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3E816F-B2A2-CAFC-AC6F-21DE5B460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31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&amp; Info</a:t>
            </a:r>
            <a:br>
              <a:rPr lang="en-US" dirty="0"/>
            </a:br>
            <a:r>
              <a:rPr lang="en-US" dirty="0"/>
              <a:t>(Links from CCC website)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F712-0173-47C1-8565-D09A57C41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8449676" cy="4023360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>
                <a:hlinkClick r:id="rId3"/>
              </a:rPr>
              <a:t>BrokerCheck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4"/>
              </a:rPr>
              <a:t>Oregon’s Insurance Resource Page – Check a License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5"/>
              </a:rPr>
              <a:t>PPS Vendor information &amp; links including Fee Summary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6"/>
              </a:rPr>
              <a:t>403(b) General Information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7"/>
              </a:rPr>
              <a:t>Choosing an Investment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8"/>
              </a:rPr>
              <a:t>CCC 403(b) Education Videos</a:t>
            </a:r>
            <a:endParaRPr lang="en-US" sz="2800" b="1" dirty="0">
              <a:hlinkClick r:id="rId9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hlinkClick r:id="rId9"/>
              </a:rPr>
              <a:t>403b Compare (for CA districts but useful information)</a:t>
            </a:r>
            <a:endParaRPr lang="en-US" sz="2800" b="1" dirty="0">
              <a:hlinkClick r:id="rId9"/>
            </a:endParaRPr>
          </a:p>
          <a:p>
            <a:pPr marL="0" indent="0">
              <a:buNone/>
            </a:pPr>
            <a:endParaRPr lang="en-US" sz="2600" b="1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6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86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91EEA-4F33-5BEF-EB7D-9F4CD32DC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556B-2407-7122-E193-58251DE4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Start contributing today!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EDE025-2825-EA5F-5C21-A322E6EE0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9676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79CEC-C885-5A95-6ED5-41E6D5F35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“Compound interest is the eighth wonder of the world.”</a:t>
            </a:r>
          </a:p>
          <a:p>
            <a:endParaRPr lang="en-US" sz="2400" dirty="0"/>
          </a:p>
          <a:p>
            <a:pPr marL="1471400" lvl="8" indent="0">
              <a:buNone/>
            </a:pPr>
            <a:r>
              <a:rPr lang="en-US" sz="2800" dirty="0"/>
              <a:t> </a:t>
            </a:r>
            <a:r>
              <a:rPr lang="en-US" sz="2800" i="1" dirty="0"/>
              <a:t>~ Attributed to Albert Einstein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E763-2664-F6ED-8041-E8D59C00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23055" y="6459785"/>
            <a:ext cx="108942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36DF312-99C2-4657-9A53-6CCDF4B5B625}" type="slidenum">
              <a:rPr lang="en-US">
                <a:solidFill>
                  <a:schemeClr val="tx2"/>
                </a:solidFill>
              </a:rPr>
              <a:pPr>
                <a:spcAft>
                  <a:spcPts val="600"/>
                </a:spcAft>
              </a:pPr>
              <a:t>29</a:t>
            </a:fld>
            <a:endParaRPr lang="en-US">
              <a:solidFill>
                <a:schemeClr val="tx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F5430B-18A7-AEFA-5E55-92A7DAF10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6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403(b)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F712-0173-47C1-8565-D09A57C41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 Who is Eligible?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Typically, any staff member with W-2 pay.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 What is a 403(b) Plan?</a:t>
            </a:r>
            <a:r>
              <a:rPr lang="en-US" sz="24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School district 403(b) Plans are voluntary supplemental retirement savings plans.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Designed to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supplement</a:t>
            </a:r>
            <a:r>
              <a:rPr lang="en-US" sz="2000" dirty="0"/>
              <a:t> retirement benefits available from State pension plans and Social Security.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What Contributions Types Are Offered?</a:t>
            </a:r>
            <a:r>
              <a:rPr lang="en-US" sz="24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Pre-tax 403(b)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Roth 403(b)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20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6BB772-817A-6FB1-2753-3A72CD099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56" y="1190358"/>
            <a:ext cx="10337292" cy="447087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C36DF312-99C2-4657-9A53-6CCDF4B5B625}" type="slidenum">
              <a:rPr lang="en-US" smtClean="0"/>
              <a:pPr defTabSz="457200">
                <a:spcAft>
                  <a:spcPts val="60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198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082192-7F8F-4E2B-AFC4-9A4AA2FC1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236" y="905933"/>
            <a:ext cx="7813532" cy="503972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C36DF312-99C2-4657-9A53-6CCDF4B5B625}" type="slidenum">
              <a:rPr lang="en-US" smtClean="0"/>
              <a:pPr defTabSz="457200">
                <a:spcAft>
                  <a:spcPts val="60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04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D4440-011F-BCB7-EE78-7687047A9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07097-9D5C-FE92-AFCC-77B183ABE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What are some additional Roth considerations?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54E229-63F6-F3A3-196B-815385B2D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95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Roth Benefits &amp;</a:t>
            </a:r>
            <a:br>
              <a:rPr lang="en-US" sz="5300" dirty="0"/>
            </a:br>
            <a:r>
              <a:rPr lang="en-US" sz="5300" dirty="0"/>
              <a:t>Considerations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15AF25-B349-650F-0471-E2456EFC2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569" y="1896339"/>
            <a:ext cx="7930140" cy="441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8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Who can help me with my 403(b) plan?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8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4FA7F1-F1E4-E583-27AB-B0CC751CA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403(b) Plan Support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0CDBE3-EB88-6113-3066-B8EA5BB4A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645569"/>
              </p:ext>
            </p:extLst>
          </p:nvPr>
        </p:nvGraphicFramePr>
        <p:xfrm>
          <a:off x="4800600" y="731838"/>
          <a:ext cx="6492875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D03C48E-F6A6-DFE7-875E-D6D799FC7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pPr algn="ctr"/>
            <a:r>
              <a:rPr lang="en-US" sz="3200" dirty="0"/>
              <a:t>Team Effort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ADD0E-7858-1DD0-A6D8-5138B731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9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graphicEl>
                                              <a:dgm id="{C81766B3-3D23-4E1A-BDB7-758090BD9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graphicEl>
                                              <a:dgm id="{C81766B3-3D23-4E1A-BDB7-758090BD9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dgm id="{C81766B3-3D23-4E1A-BDB7-758090BD9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graphicEl>
                                              <a:dgm id="{7E1E2298-20C8-4150-B486-799C82B2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A9BA8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graphicEl>
                                              <a:dgm id="{7E1E2298-20C8-4150-B486-799C82B2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graphicEl>
                                              <a:dgm id="{7E1E2298-20C8-4150-B486-799C82B2B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graphicEl>
                                              <a:dgm id="{90277B53-0308-4390-A6CF-7562CFC85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784AB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graphicEl>
                                              <a:dgm id="{90277B53-0308-4390-A6CF-7562CFC85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graphicEl>
                                              <a:dgm id="{90277B53-0308-4390-A6CF-7562CFC85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68EDBC6A-FDF7-40C6-AFC1-781B3FF30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55A6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graphicEl>
                                              <a:dgm id="{68EDBC6A-FDF7-40C6-AFC1-781B3FF30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graphicEl>
                                              <a:dgm id="{68EDBC6A-FDF7-40C6-AFC1-781B3FF30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55136DA3-A2C9-4438-9F13-518CF67E63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833AF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55136DA3-A2C9-4438-9F13-518CF67E63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55136DA3-A2C9-4438-9F13-518CF67E63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4FF7-94DD-4E6A-A037-3E0A604A0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How does the 403(b) Plan work with my State plan?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FDBC5-58BB-4054-8AD4-423C71D89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4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403(b) to</a:t>
            </a:r>
            <a:br>
              <a:rPr lang="en-US" dirty="0"/>
            </a:br>
            <a:r>
              <a:rPr lang="en-US" dirty="0"/>
              <a:t>Increase Retirement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F712-0173-47C1-8565-D09A57C41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386" y="2579621"/>
            <a:ext cx="4602089" cy="1799431"/>
          </a:xfrm>
          <a:ln w="19050">
            <a:solidFill>
              <a:schemeClr val="accent4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/>
              <a:t>403(b)* pre-tax or Roth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457(b)* pre-tax or Roth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1" dirty="0"/>
              <a:t>IRA</a:t>
            </a:r>
            <a:r>
              <a:rPr lang="en-US" sz="2800" dirty="0"/>
              <a:t> pre-tax or Roth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Other Savings (after-tax only)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C9F1159-A18C-45C3-AED3-031D85A06E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7103097"/>
              </p:ext>
            </p:extLst>
          </p:nvPr>
        </p:nvGraphicFramePr>
        <p:xfrm>
          <a:off x="-585096" y="1737360"/>
          <a:ext cx="7261941" cy="4786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EBF9B5C2-07F1-4EB6-9FE7-A070C554B93C}"/>
              </a:ext>
            </a:extLst>
          </p:cNvPr>
          <p:cNvSpPr/>
          <p:nvPr/>
        </p:nvSpPr>
        <p:spPr>
          <a:xfrm>
            <a:off x="5339751" y="3053750"/>
            <a:ext cx="1509623" cy="375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60184B-66FF-41CD-9C34-410BCC4A4201}"/>
              </a:ext>
            </a:extLst>
          </p:cNvPr>
          <p:cNvSpPr txBox="1"/>
          <p:nvPr/>
        </p:nvSpPr>
        <p:spPr>
          <a:xfrm>
            <a:off x="9563327" y="5714369"/>
            <a:ext cx="195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*Similar to a 401k.</a:t>
            </a:r>
          </a:p>
        </p:txBody>
      </p:sp>
    </p:spTree>
    <p:extLst>
      <p:ext uri="{BB962C8B-B14F-4D97-AF65-F5344CB8AC3E}">
        <p14:creationId xmlns:p14="http://schemas.microsoft.com/office/powerpoint/2010/main" val="208657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47DDF-9508-23BA-3EA9-98421AB1F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0521-3163-5EE6-3DAE-A5AB15516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222" y="877764"/>
            <a:ext cx="1005840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Pre-Tax vs Roth Basics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EAF8B9-BB8B-20BB-9B92-91284B9A34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46" y="44767"/>
            <a:ext cx="4465654" cy="145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59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B426C3-D970-4199-BDD0-9A5DF30AB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121" y="0"/>
            <a:ext cx="4468755" cy="1457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9FE318-D4FD-4D09-A644-4742700F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Pre-Tax Deferral vs. Roth </a:t>
            </a:r>
            <a:br>
              <a:rPr lang="en-US" dirty="0"/>
            </a:br>
            <a:r>
              <a:rPr lang="en-US" dirty="0"/>
              <a:t>(Pay Taxes Later or Pay Now)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E3D92-CA6C-43D3-9C30-C7A45B5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F312-99C2-4657-9A53-6CCDF4B5B625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BFAEC9-CF0B-4DBD-B138-27315705A7BC}"/>
              </a:ext>
            </a:extLst>
          </p:cNvPr>
          <p:cNvSpPr txBox="1"/>
          <p:nvPr/>
        </p:nvSpPr>
        <p:spPr>
          <a:xfrm>
            <a:off x="1266333" y="4496430"/>
            <a:ext cx="81728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*Qualified Distribution required for tax-free investment gains:</a:t>
            </a:r>
          </a:p>
          <a:p>
            <a:r>
              <a:rPr lang="en-US" sz="1600" dirty="0"/>
              <a:t>(Reach age 59.5 and Roth 403(b) account has been opened for 5 years)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E7C4DC-8A7D-42E2-A890-B539490CA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333" y="2023963"/>
            <a:ext cx="8198584" cy="237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903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7934</TotalTime>
  <Words>922</Words>
  <Application>Microsoft Office PowerPoint</Application>
  <PresentationFormat>Widescreen</PresentationFormat>
  <Paragraphs>150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Aptos</vt:lpstr>
      <vt:lpstr>Arial</vt:lpstr>
      <vt:lpstr>Calibri</vt:lpstr>
      <vt:lpstr>Calibri Light</vt:lpstr>
      <vt:lpstr>Wingdings</vt:lpstr>
      <vt:lpstr>Retrospect</vt:lpstr>
      <vt:lpstr>Portland Public Schools  403(b) Plan</vt:lpstr>
      <vt:lpstr>Who can contribute to a 403(b) Plan?</vt:lpstr>
      <vt:lpstr>403(b) Audience</vt:lpstr>
      <vt:lpstr>Who can help me with my 403(b) plan?</vt:lpstr>
      <vt:lpstr>403(b) Plan Support</vt:lpstr>
      <vt:lpstr>How does the 403(b) Plan work with my State plan?</vt:lpstr>
      <vt:lpstr>Use the 403(b) to Increase Retirement Savings</vt:lpstr>
      <vt:lpstr>Pre-Tax vs Roth Basics</vt:lpstr>
      <vt:lpstr>Pre-Tax Deferral vs. Roth  (Pay Taxes Later or Pay Now)</vt:lpstr>
      <vt:lpstr>How does a 403(b) reduce taxes &amp; increase savings?</vt:lpstr>
      <vt:lpstr>Let’s start with Roth Contributions</vt:lpstr>
      <vt:lpstr>Roth 403(b)  Tax Benefits Illustration</vt:lpstr>
      <vt:lpstr>Traditional 403(b)  Tax Benefits Illustration</vt:lpstr>
      <vt:lpstr>403(b) Tax Benefits  Illustration</vt:lpstr>
      <vt:lpstr>What are some of the key 403(b) plan rules?</vt:lpstr>
      <vt:lpstr>403(b) Summary</vt:lpstr>
      <vt:lpstr>Where do my 403(b) contributions get invested?</vt:lpstr>
      <vt:lpstr>403(b) Vendor Comparison </vt:lpstr>
      <vt:lpstr>403(b) Vendor Comparison (2) </vt:lpstr>
      <vt:lpstr>What happens to my 403(b) account when I leave the district?</vt:lpstr>
      <vt:lpstr>403(b) Options  upon changing jobs</vt:lpstr>
      <vt:lpstr>How do I start contributing?</vt:lpstr>
      <vt:lpstr>How to make 403(b) Contributions</vt:lpstr>
      <vt:lpstr>When do I work with CCC?</vt:lpstr>
      <vt:lpstr>403(b) Life Cycle &amp;  CCC Engagement</vt:lpstr>
      <vt:lpstr>Where can I find more information on the 403(b) Plan?</vt:lpstr>
      <vt:lpstr>Tools &amp; Info (Links from CCC website) </vt:lpstr>
      <vt:lpstr>Start contributing today!</vt:lpstr>
      <vt:lpstr>PowerPoint Presentation</vt:lpstr>
      <vt:lpstr>PowerPoint Presentation</vt:lpstr>
      <vt:lpstr>PowerPoint Presentation</vt:lpstr>
      <vt:lpstr>What are some additional Roth considerations?</vt:lpstr>
      <vt:lpstr>Roth Benefits &amp;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: Create an account</dc:title>
  <dc:creator>Jim Kelleher</dc:creator>
  <cp:lastModifiedBy>Jim Kelleher</cp:lastModifiedBy>
  <cp:revision>84</cp:revision>
  <cp:lastPrinted>2022-10-19T21:43:46Z</cp:lastPrinted>
  <dcterms:created xsi:type="dcterms:W3CDTF">2020-09-29T21:34:06Z</dcterms:created>
  <dcterms:modified xsi:type="dcterms:W3CDTF">2024-10-07T19:48:37Z</dcterms:modified>
</cp:coreProperties>
</file>